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Override6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7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Override8.xml" ContentType="application/vnd.openxmlformats-officedocument.themeOverrid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Override9.xml" ContentType="application/vnd.openxmlformats-officedocument.themeOverrid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Override10.xml" ContentType="application/vnd.openxmlformats-officedocument.themeOverrid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56" r:id="rId7"/>
    <p:sldMasterId id="2147483768" r:id="rId8"/>
    <p:sldMasterId id="2147483780" r:id="rId9"/>
    <p:sldMasterId id="2147483792" r:id="rId10"/>
    <p:sldMasterId id="2147483804" r:id="rId11"/>
  </p:sldMasterIdLst>
  <p:notesMasterIdLst>
    <p:notesMasterId r:id="rId51"/>
  </p:notesMasterIdLst>
  <p:sldIdLst>
    <p:sldId id="306" r:id="rId12"/>
    <p:sldId id="307" r:id="rId13"/>
    <p:sldId id="262" r:id="rId14"/>
    <p:sldId id="308" r:id="rId15"/>
    <p:sldId id="348" r:id="rId16"/>
    <p:sldId id="349" r:id="rId17"/>
    <p:sldId id="369" r:id="rId18"/>
    <p:sldId id="270" r:id="rId19"/>
    <p:sldId id="346" r:id="rId20"/>
    <p:sldId id="351" r:id="rId21"/>
    <p:sldId id="352" r:id="rId22"/>
    <p:sldId id="353" r:id="rId23"/>
    <p:sldId id="283" r:id="rId24"/>
    <p:sldId id="354" r:id="rId25"/>
    <p:sldId id="355" r:id="rId26"/>
    <p:sldId id="356" r:id="rId27"/>
    <p:sldId id="328" r:id="rId28"/>
    <p:sldId id="287" r:id="rId29"/>
    <p:sldId id="358" r:id="rId30"/>
    <p:sldId id="338" r:id="rId31"/>
    <p:sldId id="341" r:id="rId32"/>
    <p:sldId id="342" r:id="rId33"/>
    <p:sldId id="320" r:id="rId34"/>
    <p:sldId id="321" r:id="rId35"/>
    <p:sldId id="368" r:id="rId36"/>
    <p:sldId id="370" r:id="rId37"/>
    <p:sldId id="371" r:id="rId38"/>
    <p:sldId id="345" r:id="rId39"/>
    <p:sldId id="362" r:id="rId40"/>
    <p:sldId id="343" r:id="rId41"/>
    <p:sldId id="367" r:id="rId42"/>
    <p:sldId id="294" r:id="rId43"/>
    <p:sldId id="360" r:id="rId44"/>
    <p:sldId id="361" r:id="rId45"/>
    <p:sldId id="300" r:id="rId46"/>
    <p:sldId id="366" r:id="rId47"/>
    <p:sldId id="364" r:id="rId48"/>
    <p:sldId id="365" r:id="rId49"/>
    <p:sldId id="359" r:id="rId50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Tw Cen MT" panose="020B0602020104020603" pitchFamily="34" charset="0"/>
      <p:regular r:id="rId56"/>
      <p:bold r:id="rId57"/>
      <p:italic r:id="rId58"/>
      <p:boldItalic r:id="rId59"/>
    </p:embeddedFont>
    <p:embeddedFont>
      <p:font typeface="Segoe UI" panose="020B0502040204020203" pitchFamily="34" charset="0"/>
      <p:regular r:id="rId60"/>
      <p:bold r:id="rId61"/>
      <p:italic r:id="rId62"/>
      <p:boldItalic r:id="rId63"/>
    </p:embeddedFont>
    <p:embeddedFont>
      <p:font typeface="Wingdings 2" panose="05020102010507070707" pitchFamily="18" charset="2"/>
      <p:regular r:id="rId64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6" autoAdjust="0"/>
    <p:restoredTop sz="94700" autoAdjust="0"/>
  </p:normalViewPr>
  <p:slideViewPr>
    <p:cSldViewPr>
      <p:cViewPr varScale="1">
        <p:scale>
          <a:sx n="106" d="100"/>
          <a:sy n="106" d="100"/>
        </p:scale>
        <p:origin x="178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8.fntdata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53DE83-A4FE-4C8C-8283-1261C8AE61C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B45C1C4-70E0-4401-857A-576D9B50A4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642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ECB7CF-814C-4786-A39E-EE2B3E76A7C2}" type="slidenum">
              <a:rPr lang="ru-RU" altLang="ru-RU">
                <a:cs typeface="Arial" pitchFamily="34" charset="0"/>
              </a:rPr>
              <a:pPr/>
              <a:t>3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19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90D941-2D35-43CE-9A99-B360368928A2}" type="slidenum">
              <a:rPr lang="ru-RU" altLang="ru-RU">
                <a:cs typeface="Arial" pitchFamily="34" charset="0"/>
              </a:rPr>
              <a:pPr/>
              <a:t>21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7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32975E-D10F-4C13-9A86-A9B3EEB415C4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3BD4AB-17B8-4388-81FA-8ADB5ED5E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F69A-B37F-425E-B884-04B5D30C3959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93F34-E292-4B01-854D-963F8285BE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332E55-AA85-4C48-AE28-10D423118C33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E2E0B9BD-479B-4ED0-B9B8-499FCAB1D3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03444-076D-4494-88CB-BB3061CC877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73FE0-054A-4AED-91B3-FB6EE46210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F2B3A-A390-4154-AECB-D3CA71A14554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7C58C458-20BF-4B89-B9DB-DFD8DD171A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B26336-05B0-4FB2-AC74-EA2A5F9F0E5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B4B675-B507-49CB-A971-1642861C02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3DDA6B7-1974-47B3-A7AB-0C2736D186B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A58E99-45E1-43A2-A460-E99356A359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07DCE-E5E9-4A37-BA75-FC51951B152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80AE0-D8BC-4E0B-8A55-A9A66D5DA9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CED02-0941-4FD6-AF5F-A4D87609B88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612A7F-BD23-4AC4-9AC8-505C30FE7A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8EAC4-D40E-4C40-B0B8-097AB2DE4594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F6ED8-16DB-4FEE-8B91-D7A05C2A16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8EB444D-EE07-443D-B243-1A0A9D8155F4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C1931A36-582A-4881-A5FD-59723AD10A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AE3E5-6DD4-4E72-8683-A5DF0D985512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B46C8-B4E7-4C33-9353-C3427BB675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8BAC-C9D7-462E-93A4-03819DFACA4D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AED322-5F7C-451D-AC3A-0F05462ADA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14B11-65F2-4397-B0EA-09CD8AC4044C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26BE70-AC6B-42AD-876B-47A5B03F0E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3FA110A-3D85-4C1D-98DD-03DEE5AB6142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8E1083-4A49-4E62-8E4E-8655CE0BF3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E4282-06D9-4D7C-8F56-F3FA04539E1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BBF4A-47C5-406E-B68C-4519504C1D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D3E79-022A-480B-B1C0-7C9D5B34810C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06CD2515-602B-464D-9944-C2037B70B7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6A71F05-2060-4B43-AF37-6CDCCEB6EA12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15EED6-A419-46B3-96B3-154DC39CEC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276D672-9F69-428A-AD62-59DE28C10FE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29C66F-148C-4C26-8447-C4DD456311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D88D6-E0E6-48EE-9242-03594E8BBC35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DB548-F98B-483D-A4A0-7AE26F2572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A5AF7-EDF9-4EED-97A5-18604EDEF3D9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9514DC-3FD9-48DC-8895-6C0A4F9C04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887B-B018-4633-9A49-B47C04B240AA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C7331-DE62-4A17-8E7C-10BE592C20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B511E3C-2C79-4422-A3FC-6E82D2CEE68B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3FFC894A-59B9-46AC-8A81-AF5235B7B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BF5BE4-B9A0-49AA-BEF5-2FC6BDB192EC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97ED4CA2-019A-45B0-943E-19046A03BE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E6A02-E168-410B-9CFE-11AC4DAB43AA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E422E-52D6-4565-BDFC-8828D0D90E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DC83E-CA61-4112-97FB-35936B5C934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8C3109-7B84-429D-8417-F5CC9F1165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E988A-4413-471C-8C18-B63AB2089AB5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D1C6C-DF74-4459-91AA-CE89A7B851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C6E0-662C-4B2F-B2D2-F9C3F2BA41CF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16F12B60-E10E-4C53-8FA9-934D33C7B6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EB7E8A4-CCDB-4369-9113-DA2FC5C01DD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C1CC04-9E39-477E-85EB-422BD1326A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9EB0628-E45E-49EC-A57B-BF8A1432BED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47C478-1809-42AC-942F-A18A2920E9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66150-2CA8-4C0E-94A0-9B2E26F295B4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8FF3E-D98A-4056-B11D-A557B3705C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CEC0E-6274-402B-84FE-97EAB2556F4F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250B3E-F0A5-4486-B294-C8B0FD1AA5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63041-8962-4688-9DA6-9EBDCE67410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F7898-F7B2-419E-AF97-4DBBE00A99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8773E-AD9F-4AE6-B13A-01FFCEDEA579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27A4D-6583-4B50-AFE6-7ED026D196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AC1183-CA09-41B4-8F58-BA7C19D26DA0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A5216048-B00B-4762-8BA1-BB6D3A5DB6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DBC7F-0714-43F5-B98C-A07AF93C968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47D62-11F6-4AC0-A104-C418E00081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CBF47-F4B1-4EE5-ACB3-13DBCDD75FB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C2265C-837B-44B8-B58E-3A99F4DB6F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571895-008B-42CF-9EBA-8F042C7E9EC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F6881DB8-C5D5-4D54-8BDA-9FCEDFB008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E788C-2A5F-46E0-B989-22AD79B4629D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5447D-F5AB-432D-AC92-3100D72BC7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4FFDA-A6DE-460D-B681-62B80B7CC326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95DF1CCA-AADF-4478-BA70-91C2D30869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97F6402-C881-4FCF-82C0-7ABE63227E6A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577F31-BB87-48B0-B3A1-88DA5A5F3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396EC8F-C5D3-4658-8314-243203D337B2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A9B360-6643-4A89-AFC6-FD6D8D0368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88EA0-28A4-47CF-BD95-D9C1CF8856FC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DC0ED-8F01-4090-AB0F-543AD1A500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490B4-39AC-498D-A58B-17EEE627B424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C80F53-DBBC-4B66-87FB-844743C427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0809-FF2E-4B83-9B25-619BB6E3BD9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826B2F53-617F-4821-86B2-4329DCA1BD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1B455-C856-4BC0-9F0F-C9AC262FBD66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A029F-114A-4124-9C3C-1487D3181A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4649A53-A99D-4AB7-909B-030608C9373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435E4532-3292-49DE-AE32-F639BE3B17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45B59-5176-4680-80F3-62CFED202A0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55221-10CC-47EC-AC6D-E2E3F7E826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F7EEC-E9D6-40D8-9680-CDA217AF4213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68206F-0E1B-435A-92BB-5D20C5CDA5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C970FD8-56DF-48B9-83D9-F9A50B29292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336617A0-1057-419C-A353-82A7DA562F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EFD0E-7AC0-47EF-93F7-9CDEB4BA616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B6577-6A96-43B5-99B4-305EF13922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C98A9-7640-43D8-AEF6-DC9B2DE29A89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CFA69DA7-FA6B-4DED-877D-2CA5CF813D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F264F3D-E821-4BA0-A2D3-F22FC99004F3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BDE8FB-F57E-4225-AC33-6BF6CF623B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4806032-AB3C-471C-8380-237BEAB4F506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C428-EC6A-41BC-A4B1-6796CABA1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DDDD7-4D87-4A33-9B96-20FAC02FE37A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227AB-D09E-4CA0-AB44-DA77215DAA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58DF935-E17C-4BF8-9B25-61AC9C33554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ECD46F-E895-407C-9416-47C1028497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8D3E0-DB19-4480-A86D-6CF7621F82DB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7D2E62-F84A-4606-81FE-A1516E0C07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1BFC-3598-4C0D-885C-F13188EFEE83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E8E8-EA1A-4EFE-9520-41E37DA909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8C4F6C9-6C03-42A1-A712-2A43F75CB4D6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985629BD-624D-4CDE-AEAE-CDFB8100F5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73AF1-BB8B-4037-B930-1174BDCB89D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2EF54-92C0-4DAC-9188-D9F2E264B1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256D-3E8C-4D81-AF14-335FDB8917C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2B17D0-2705-4862-8496-6EC173F3B2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EA9C95-4B8B-428C-82F0-5ED43E5844C0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56AAF291-DBEB-420F-9AF1-5601478853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5D2E2-CC30-4ABD-BF01-920E444FC742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2E6DB-EB12-4D63-BC41-6C437DCB7F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C6FE5-20E7-4E72-8DB5-61AF1CD7740D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96E540CE-F3F0-4BEE-8E62-93D0CA0AD7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9F0C923-ED7A-46F7-8E8C-E538FAFEB62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F5DC6E-2795-4A5E-87A5-2168123296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60A99AC-7E53-4A94-9343-12CD6B9ADE7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0FE81C-7482-4715-816B-419EB60728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32232F7-3AF3-420B-A3BC-13BFB416A200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64846F-CFB1-458D-8813-20905FD123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098A2-BD49-4E72-8A79-98DE45EE9EE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0DA1F-1713-40D1-85EA-C7FA21C607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AD603-D7AF-47FF-83EE-615F0C8CE48B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E70735-8910-4572-9AA8-5E2150E421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0F55A-26A1-4680-AAB5-9943CF449C40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A027C-0518-40F4-928B-4BD783C2CA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07A53D5-1524-44C0-84C1-866E0C9035A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0CC389FD-0227-4F3F-B7AC-374186583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3F57-77DF-4981-BFDF-DF1E1B8B09E5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F1C7-789A-4975-B2A5-119D395645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FC38C-D85F-47DF-8E04-CA962715F0DF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946632-D491-4BDA-9F81-CB115F4076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58B87C3-D561-464D-81B5-14E6D7F4256A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887EC495-77C3-4330-82DE-3BF024EB5C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1AD03-3808-44A2-83A6-0A645F4B2E90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B4F66-9E47-4220-A3C4-F851509176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930ED-5F1F-4F78-89F6-65A3ED62ED03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F9D15C0E-CF59-449B-B47C-A0EBB6F3CB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F567573-8E52-49E3-A4E5-1A8C35532A6B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453ED3-F148-4663-8D2F-58619BA31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C37C7-F428-449A-A6DC-1BE84E3C717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A80CB-5E89-4318-9AAF-0836484112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09E40DB-0CBB-4CD1-97ED-BBFAFDE291FB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CC93B9-C2B4-4478-B240-AF569E8368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B632-734D-4DF9-9976-A3A21F956FF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652D-3E09-4CA5-8EB6-9139F3CCB5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B98E2-B213-46EF-888F-25B04ABE896D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D33723-31FF-449B-A0CD-2A138A15AA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C452F-4395-4D10-83CA-E9A763460A0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0195-7566-4D6B-BD04-FF8D5C303C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60073BC-789A-4EEE-8AB9-E1C0E9FA77F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B5286300-338A-4DE5-B6AD-4B526353C8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639C3-EA92-4B89-B3A8-73DC97F674D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18C12-55A7-4214-8AFC-EC1B770F3A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D37F2-D813-4672-A5BD-9FB2BA037375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1F626-7DF1-42B2-98A4-2E955A5E2B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2FF68C0-C91B-4D3F-9D6B-17000170541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83007A28-63F3-480D-A403-B38826DEDB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469AA-27E6-47DB-9D14-5CF065977B09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E7E32-46B7-439F-A56F-B4A77B8A70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61C68-67E0-47E1-AF1B-FFDA0EC398ED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09615E5D-20D3-446C-A201-396925470A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A566A-6125-4D2B-8749-0386DB56A12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1C3A76-5293-4292-9126-5C89061A55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A972609-AA61-433B-8AF3-1B36777A11EC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004392-1FF6-4D51-8F0D-40314B932B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10AFE24-157F-4DFC-AD79-CAC2DF3377A5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061F99-1687-4B5E-86A8-D8B405D9C2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6BB6-198C-4BAD-8323-2DAD136A5F5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4264-F56A-4278-979C-87A9074282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EDAC4-8D33-44B8-BD16-3E70626FA74C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47042F-F10D-474D-81DE-419D8038BD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DFAC9-D4D8-451D-89CC-15B05D9071B9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7F4C3-A4C7-4EA2-BA10-EE85181B33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46257E-00D8-43BF-BB9D-6CFAF58A8DB5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ED6A1AA7-E19A-46AF-8EAF-9EBCB0E413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703EE-7508-40BA-A707-437D86953505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DDC05-4A65-4281-A567-7C0F530DCD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3B23E-CD1A-4668-BAEB-1C3D53F019E2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60B303-2355-41B4-A8D0-D8A5629D3D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9C75F9F-8E1F-4379-BAA7-B0A357A91965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B2CDE62D-246B-4D14-A952-7431FF354A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3F3AE-79C8-46B8-8F34-606FECDD2ABC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58DC-CBBB-406D-BB15-B02ED495D6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82282-1378-4E2E-91C6-C6F63CA17F2F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A3973-2946-4C2A-AAFC-CFF428CEC9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63602-F905-4D1F-AC43-7EA9750B899E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965B115E-C0EF-422F-9754-BA8CAC8608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0D01A5C-19EC-4C4A-BF74-F764B7C7F35A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B9A214-FCC9-4783-9AB8-DB6B3BADA8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D20691-C244-413F-B847-B13C4BDF786C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736822-F6E5-4CA4-BFDD-9AFFFA08C6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D2373-8C33-4D8E-AEE4-FAB6FDD55C53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FBA4B-C5F1-4DC2-9605-0853B6691F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23650-0438-4A67-B57C-BE680131A03B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B38687-3D71-4634-8BD7-9FB8AD2413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325E-31FD-4B27-9C0F-547387E941D0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1A487-9FF2-4490-8EAF-66B34A9F10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9BD8C8F-A610-422B-9613-17096B091D4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C74BA248-9B0A-45D9-8273-9B9DDE9CB0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9E1E9-8BB7-41CF-A92C-4FB8A4BFE86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89B10-F63A-4CF7-B055-0EBC63641D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E5D5B-D19E-4F48-866B-05252A998119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617241-EA80-4691-AF66-D1E0186078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654860-C88D-4D45-B2EC-B6CF0668D21B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rgbClr val="EBDDC3"/>
                </a:solidFill>
              </a:defRPr>
            </a:lvl1pPr>
          </a:lstStyle>
          <a:p>
            <a:pPr>
              <a:defRPr/>
            </a:pPr>
            <a:fld id="{00F24E84-29C0-4922-BBF7-B3FD749255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1C82D25-8253-4286-9179-11B835B480B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E31BCEF4-E758-43CD-A7F6-53490A4E54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9693-6FB7-49F5-AFAB-34DEC3653DFD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6ED22-866A-4E85-9E81-08B1FF57D6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F6C65-E8B6-45F7-8ACF-406FBB6005F4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B9CA1AE1-AA23-4E05-B8BA-0AB4DE9C8E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8457F9B-6602-483E-AA1A-5720B19934E2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29BBBC-EC16-4D38-A41B-7383DE5564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6189BE4-157A-4327-8DCE-BF057B270653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85014-F640-46FD-AE6F-A1B4EDC040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444F0-7CA1-4815-8063-3086FB3EE770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6DF46-9D3B-491F-86E6-B11D6ED7B2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6092F-E52C-40CA-9AA3-CB3969B352BF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7C1108-CDC0-4E31-82E4-B888644CD5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F98F2-E31A-4C9A-8F5B-FFF52B982F0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C6EF4-898D-4F87-86F6-834C515317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" pitchFamily="34" charset="0"/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CFFAA1-57B2-45AF-BAA0-A84B4B89BECB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9BC5F4F2-0230-4199-8351-EFFEA20E09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0E04F-BB6B-4D3E-8D68-1BB7B18BEF3D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6C27-76F2-413C-9102-4E05A3114F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 advClick="0" advTm="10000">
    <p:blinds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3772D-3110-4A2A-8109-743DDC054C04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FAD081-C32F-47F9-9EE4-992DE82EFA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64958C-F2C9-4ECC-AF2F-862AD0303617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0A0A920-B354-4F23-B03F-DCC1687CEF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487" r:id="rId2"/>
    <p:sldLayoutId id="2147484532" r:id="rId3"/>
    <p:sldLayoutId id="2147484533" r:id="rId4"/>
    <p:sldLayoutId id="2147484534" r:id="rId5"/>
    <p:sldLayoutId id="2147484488" r:id="rId6"/>
    <p:sldLayoutId id="2147484535" r:id="rId7"/>
    <p:sldLayoutId id="2147484489" r:id="rId8"/>
    <p:sldLayoutId id="2147484536" r:id="rId9"/>
    <p:sldLayoutId id="2147484490" r:id="rId10"/>
    <p:sldLayoutId id="2147484537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126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CD1446-9D20-47F6-AEF8-3459DA3DF998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5D107CA-2C94-4CDA-B9A7-FBC653822B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4" r:id="rId1"/>
    <p:sldLayoutId id="2147484523" r:id="rId2"/>
    <p:sldLayoutId id="2147484595" r:id="rId3"/>
    <p:sldLayoutId id="2147484596" r:id="rId4"/>
    <p:sldLayoutId id="2147484597" r:id="rId5"/>
    <p:sldLayoutId id="2147484524" r:id="rId6"/>
    <p:sldLayoutId id="2147484598" r:id="rId7"/>
    <p:sldLayoutId id="2147484525" r:id="rId8"/>
    <p:sldLayoutId id="2147484599" r:id="rId9"/>
    <p:sldLayoutId id="2147484526" r:id="rId10"/>
    <p:sldLayoutId id="2147484600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2291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C90523-D6A5-4896-B59A-E88458DC5743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64ADCCC-1A3B-476F-BE51-90D4F7395F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1" r:id="rId1"/>
    <p:sldLayoutId id="2147484527" r:id="rId2"/>
    <p:sldLayoutId id="2147484602" r:id="rId3"/>
    <p:sldLayoutId id="2147484603" r:id="rId4"/>
    <p:sldLayoutId id="2147484604" r:id="rId5"/>
    <p:sldLayoutId id="2147484528" r:id="rId6"/>
    <p:sldLayoutId id="2147484605" r:id="rId7"/>
    <p:sldLayoutId id="2147484529" r:id="rId8"/>
    <p:sldLayoutId id="2147484606" r:id="rId9"/>
    <p:sldLayoutId id="2147484530" r:id="rId10"/>
    <p:sldLayoutId id="2147484607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5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3704B3-C556-4D43-A2B2-C74931CC3670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3430B39-1224-4AD1-87E4-BBF6A6DF85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491" r:id="rId2"/>
    <p:sldLayoutId id="2147484539" r:id="rId3"/>
    <p:sldLayoutId id="2147484540" r:id="rId4"/>
    <p:sldLayoutId id="2147484541" r:id="rId5"/>
    <p:sldLayoutId id="2147484492" r:id="rId6"/>
    <p:sldLayoutId id="2147484542" r:id="rId7"/>
    <p:sldLayoutId id="2147484493" r:id="rId8"/>
    <p:sldLayoutId id="2147484543" r:id="rId9"/>
    <p:sldLayoutId id="2147484494" r:id="rId10"/>
    <p:sldLayoutId id="2147484544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099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D69CC6-ADE4-4712-BBB0-65A04425CBE3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E6B4041-6007-4D26-930C-078C73707B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495" r:id="rId2"/>
    <p:sldLayoutId id="2147484546" r:id="rId3"/>
    <p:sldLayoutId id="2147484547" r:id="rId4"/>
    <p:sldLayoutId id="2147484548" r:id="rId5"/>
    <p:sldLayoutId id="2147484496" r:id="rId6"/>
    <p:sldLayoutId id="2147484549" r:id="rId7"/>
    <p:sldLayoutId id="2147484497" r:id="rId8"/>
    <p:sldLayoutId id="2147484550" r:id="rId9"/>
    <p:sldLayoutId id="2147484498" r:id="rId10"/>
    <p:sldLayoutId id="2147484551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3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AC18D4-169F-4EF1-85E3-6C167FBD9390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5CAD0CE-4391-4E8C-9645-BFED230E59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499" r:id="rId2"/>
    <p:sldLayoutId id="2147484553" r:id="rId3"/>
    <p:sldLayoutId id="2147484554" r:id="rId4"/>
    <p:sldLayoutId id="2147484555" r:id="rId5"/>
    <p:sldLayoutId id="2147484500" r:id="rId6"/>
    <p:sldLayoutId id="2147484556" r:id="rId7"/>
    <p:sldLayoutId id="2147484501" r:id="rId8"/>
    <p:sldLayoutId id="2147484557" r:id="rId9"/>
    <p:sldLayoutId id="2147484502" r:id="rId10"/>
    <p:sldLayoutId id="2147484558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B4FB72-F4E0-4075-8CFE-B46D63B3E801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D63C877-8836-4338-AAB5-78E5CA62F8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03" r:id="rId2"/>
    <p:sldLayoutId id="2147484560" r:id="rId3"/>
    <p:sldLayoutId id="2147484561" r:id="rId4"/>
    <p:sldLayoutId id="2147484562" r:id="rId5"/>
    <p:sldLayoutId id="2147484504" r:id="rId6"/>
    <p:sldLayoutId id="2147484563" r:id="rId7"/>
    <p:sldLayoutId id="2147484505" r:id="rId8"/>
    <p:sldLayoutId id="2147484564" r:id="rId9"/>
    <p:sldLayoutId id="2147484506" r:id="rId10"/>
    <p:sldLayoutId id="2147484565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171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AF0573-C651-49BA-9F5A-216F6E9B071A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E50B1C9-5EAE-465E-BCB9-9273A84E22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07" r:id="rId2"/>
    <p:sldLayoutId id="2147484567" r:id="rId3"/>
    <p:sldLayoutId id="2147484568" r:id="rId4"/>
    <p:sldLayoutId id="2147484569" r:id="rId5"/>
    <p:sldLayoutId id="2147484508" r:id="rId6"/>
    <p:sldLayoutId id="2147484570" r:id="rId7"/>
    <p:sldLayoutId id="2147484509" r:id="rId8"/>
    <p:sldLayoutId id="2147484571" r:id="rId9"/>
    <p:sldLayoutId id="2147484510" r:id="rId10"/>
    <p:sldLayoutId id="2147484572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8195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019BCF-AE31-4E5F-94ED-D58D3F8676A6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3442FC4-7C98-4A0B-94EC-9C46FEA6C9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11" r:id="rId2"/>
    <p:sldLayoutId id="2147484574" r:id="rId3"/>
    <p:sldLayoutId id="2147484575" r:id="rId4"/>
    <p:sldLayoutId id="2147484576" r:id="rId5"/>
    <p:sldLayoutId id="2147484512" r:id="rId6"/>
    <p:sldLayoutId id="2147484577" r:id="rId7"/>
    <p:sldLayoutId id="2147484513" r:id="rId8"/>
    <p:sldLayoutId id="2147484578" r:id="rId9"/>
    <p:sldLayoutId id="2147484514" r:id="rId10"/>
    <p:sldLayoutId id="2147484579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9219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6D5BCB-40A8-4083-B6A9-33FA13F85E6A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2AEA89F-9167-45C0-8A46-8508DB7C40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15" r:id="rId2"/>
    <p:sldLayoutId id="2147484581" r:id="rId3"/>
    <p:sldLayoutId id="2147484582" r:id="rId4"/>
    <p:sldLayoutId id="2147484583" r:id="rId5"/>
    <p:sldLayoutId id="2147484516" r:id="rId6"/>
    <p:sldLayoutId id="2147484584" r:id="rId7"/>
    <p:sldLayoutId id="2147484517" r:id="rId8"/>
    <p:sldLayoutId id="2147484585" r:id="rId9"/>
    <p:sldLayoutId id="2147484518" r:id="rId10"/>
    <p:sldLayoutId id="2147484586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43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766FDB-58CF-453F-8CC5-B4567734D42A}" type="datetimeFigureOut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 smtClean="0">
                <a:solidFill>
                  <a:srgbClr val="FFFFF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A160D39-C90B-4B9B-94CF-D86F3CEA61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19" r:id="rId2"/>
    <p:sldLayoutId id="2147484588" r:id="rId3"/>
    <p:sldLayoutId id="2147484589" r:id="rId4"/>
    <p:sldLayoutId id="2147484590" r:id="rId5"/>
    <p:sldLayoutId id="2147484520" r:id="rId6"/>
    <p:sldLayoutId id="2147484591" r:id="rId7"/>
    <p:sldLayoutId id="2147484521" r:id="rId8"/>
    <p:sldLayoutId id="2147484592" r:id="rId9"/>
    <p:sldLayoutId id="2147484522" r:id="rId10"/>
    <p:sldLayoutId id="2147484593" r:id="rId11"/>
  </p:sldLayoutIdLst>
  <p:transition spd="slow" advClick="0" advTm="10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BD639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84.png"/><Relationship Id="rId4" Type="http://schemas.openxmlformats.org/officeDocument/2006/relationships/oleObject" Target="../embeddings/_____Microsoft_Excel_97-20031.xls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026" descr="C:\Documents and Settings\207002313\My Documents\AC Pitch\17400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9850" y="4414838"/>
            <a:ext cx="254476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0038" y="1609725"/>
            <a:ext cx="64087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КАРЬЕРНЫЕ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+mn-cs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САМОСВАЛЫ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+mn-cs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СЕРИИ БЕЛАЗ-7558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грузоподъемностью 90 тонн (100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кор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. тонн) </a:t>
            </a:r>
          </a:p>
        </p:txBody>
      </p:sp>
      <p:pic>
        <p:nvPicPr>
          <p:cNvPr id="92164" name="Picture 1" descr="D:\Натали\картинки\логотип БЕЛАЗ двойной.png"/>
          <p:cNvPicPr>
            <a:picLocks noChangeAspect="1" noChangeArrowheads="1"/>
          </p:cNvPicPr>
          <p:nvPr/>
        </p:nvPicPr>
        <p:blipFill>
          <a:blip r:embed="rId3" cstate="print"/>
          <a:srcRect t="-12190" b="50844"/>
          <a:stretch>
            <a:fillRect/>
          </a:stretch>
        </p:blipFill>
        <p:spPr bwMode="auto">
          <a:xfrm>
            <a:off x="395288" y="306388"/>
            <a:ext cx="2663825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67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3" y="2532063"/>
            <a:ext cx="54006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468313" y="1052736"/>
            <a:ext cx="3871912" cy="23082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Электромеханическая, электропривод</a:t>
            </a:r>
            <a:r>
              <a:rPr lang="en-US" sz="1200" dirty="0">
                <a:latin typeface="Calibri" pitchFamily="34" charset="0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переменного тока</a:t>
            </a:r>
            <a:r>
              <a:rPr lang="en-US" sz="1200" dirty="0">
                <a:latin typeface="Calibri" pitchFamily="34" charset="0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с тяговым генератором, двумя тяговыми электродвигателями, редукторами</a:t>
            </a:r>
            <a:r>
              <a:rPr lang="en-US" sz="1200" dirty="0">
                <a:latin typeface="Calibri" pitchFamily="34" charset="0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электромотор-</a:t>
            </a:r>
            <a:r>
              <a:rPr lang="ru-RU" sz="1200" dirty="0" err="1">
                <a:latin typeface="+mn-lt"/>
                <a:cs typeface="+mn-cs"/>
              </a:rPr>
              <a:t>колес</a:t>
            </a:r>
            <a:r>
              <a:rPr lang="ru-RU" sz="1200" dirty="0">
                <a:latin typeface="+mn-lt"/>
                <a:cs typeface="+mn-cs"/>
              </a:rPr>
              <a:t>, аппаратами</a:t>
            </a:r>
            <a:r>
              <a:rPr lang="en-US" sz="1200" dirty="0">
                <a:latin typeface="Calibri" pitchFamily="34" charset="0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регулирования,</a:t>
            </a:r>
            <a:r>
              <a:rPr lang="en-US" sz="1200" dirty="0">
                <a:latin typeface="Calibri" pitchFamily="34" charset="0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микропроцессорной</a:t>
            </a:r>
            <a:r>
              <a:rPr lang="en-US" sz="1200" dirty="0">
                <a:latin typeface="Calibri" pitchFamily="34" charset="0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системой управления и приборами контроля.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Система электропривода  требует минимального ТО и низких эксплуатационных затрат.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Высокоэффективные, мощные электродвигатели переменного тока с направленным воздушным охлаждением обеспечивают наилучшие динамические характеристики самосвала.</a:t>
            </a:r>
          </a:p>
        </p:txBody>
      </p:sp>
      <p:sp>
        <p:nvSpPr>
          <p:cNvPr id="101379" name="TextBox 11"/>
          <p:cNvSpPr txBox="1">
            <a:spLocks noChangeArrowheads="1"/>
          </p:cNvSpPr>
          <p:nvPr/>
        </p:nvSpPr>
        <p:spPr bwMode="auto">
          <a:xfrm>
            <a:off x="7713663" y="6083300"/>
            <a:ext cx="242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51520" y="4037310"/>
            <a:ext cx="4248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Привод переменного тока </a:t>
            </a:r>
            <a:r>
              <a:rPr lang="ru-RU" sz="1200" dirty="0">
                <a:latin typeface="Calibri" pitchFamily="34" charset="0"/>
                <a:cs typeface="Arial" charset="0"/>
              </a:rPr>
              <a:t>(для БЕЛАЗ-75581, БЕЛАЗ-75583) </a:t>
            </a:r>
            <a:r>
              <a:rPr lang="ru-RU" sz="1200" dirty="0">
                <a:latin typeface="+mn-lt"/>
                <a:cs typeface="+mn-cs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Тяговый генератор: </a:t>
            </a:r>
            <a:r>
              <a:rPr lang="ru-RU" sz="1200" dirty="0">
                <a:latin typeface="+mn-lt"/>
                <a:cs typeface="+mn-cs"/>
              </a:rPr>
              <a:t>ГСТ-700-8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Система тягового привода:  </a:t>
            </a:r>
            <a:r>
              <a:rPr lang="ru-RU" sz="1200" dirty="0">
                <a:latin typeface="+mn-lt"/>
                <a:cs typeface="+mn-cs"/>
              </a:rPr>
              <a:t>КТЭ-90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Блок динамического торможения: </a:t>
            </a:r>
            <a:r>
              <a:rPr lang="ru-RU" sz="1200" dirty="0">
                <a:latin typeface="+mn-lt"/>
                <a:cs typeface="+mn-cs"/>
              </a:rPr>
              <a:t>75581-2126002</a:t>
            </a:r>
          </a:p>
        </p:txBody>
      </p:sp>
      <p:grpSp>
        <p:nvGrpSpPr>
          <p:cNvPr id="101381" name="Группа 17"/>
          <p:cNvGrpSpPr>
            <a:grpSpLocks/>
          </p:cNvGrpSpPr>
          <p:nvPr/>
        </p:nvGrpSpPr>
        <p:grpSpPr bwMode="auto">
          <a:xfrm>
            <a:off x="4860032" y="214995"/>
            <a:ext cx="3672533" cy="2493925"/>
            <a:chOff x="4857752" y="3714752"/>
            <a:chExt cx="4103507" cy="2694842"/>
          </a:xfrm>
        </p:grpSpPr>
        <p:pic>
          <p:nvPicPr>
            <p:cNvPr id="101390" name="Рисунок 27" descr="75581_aranG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29322" y="4357694"/>
              <a:ext cx="1928826" cy="1522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391" name="Рисунок 22" descr="75581_shkaf_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2066" y="3714752"/>
              <a:ext cx="945734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392" name="Рисунок 24" descr="7512-2126004-10_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72396" y="3714752"/>
              <a:ext cx="1071570" cy="823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393" name="Рисунок 25" descr="75581-0000010_2.jpg"/>
            <p:cNvPicPr>
              <a:picLocks noChangeAspect="1"/>
            </p:cNvPicPr>
            <p:nvPr/>
          </p:nvPicPr>
          <p:blipFill>
            <a:blip r:embed="rId5" cstate="print"/>
            <a:srcRect t="47258"/>
            <a:stretch>
              <a:fillRect/>
            </a:stretch>
          </p:blipFill>
          <p:spPr bwMode="auto">
            <a:xfrm>
              <a:off x="7956376" y="5445224"/>
              <a:ext cx="1004883" cy="964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Рисунок 26" descr="most_zadny_asm_k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57752" y="5357826"/>
              <a:ext cx="1071570" cy="921429"/>
            </a:xfrm>
            <a:prstGeom prst="snipRoundRect">
              <a:avLst>
                <a:gd name="adj1" fmla="val 16667"/>
                <a:gd name="adj2" fmla="val 11850"/>
              </a:avLst>
            </a:prstGeom>
          </p:spPr>
        </p:pic>
      </p:grp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4932363" y="2636912"/>
            <a:ext cx="3300412" cy="1385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Электрический дифференциал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 err="1">
                <a:latin typeface="+mn-lt"/>
                <a:cs typeface="+mn-cs"/>
              </a:rPr>
              <a:t>Противозаносная</a:t>
            </a:r>
            <a:r>
              <a:rPr lang="ru-RU" sz="1200" dirty="0">
                <a:latin typeface="+mn-lt"/>
                <a:cs typeface="+mn-cs"/>
              </a:rPr>
              <a:t> система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 err="1">
                <a:latin typeface="+mn-lt"/>
                <a:cs typeface="+mn-cs"/>
              </a:rPr>
              <a:t>Противобуксовочная</a:t>
            </a:r>
            <a:r>
              <a:rPr lang="ru-RU" sz="1200" dirty="0">
                <a:latin typeface="+mn-lt"/>
                <a:cs typeface="+mn-cs"/>
              </a:rPr>
              <a:t>  система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Круиз-контроль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Автоматическое ограничение скорости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Система контроля и диагностики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27063" y="908050"/>
            <a:ext cx="147955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27063" y="539750"/>
            <a:ext cx="15906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Трансмиссия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1387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7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58757D9-7DAC-4B9C-9774-E2F9911206D3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10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51520" y="4941168"/>
            <a:ext cx="39576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Привод переменного тока </a:t>
            </a:r>
            <a:endParaRPr lang="ru-RU" sz="1200" b="1" i="1" dirty="0" smtClean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(</a:t>
            </a:r>
            <a:r>
              <a:rPr lang="ru-RU" sz="1200" dirty="0">
                <a:latin typeface="+mn-lt"/>
                <a:cs typeface="+mn-cs"/>
              </a:rPr>
              <a:t>для </a:t>
            </a:r>
            <a:r>
              <a:rPr lang="ru-RU" sz="1200" dirty="0" smtClean="0">
                <a:latin typeface="+mn-lt"/>
                <a:cs typeface="+mn-cs"/>
              </a:rPr>
              <a:t>БЕЛАЗ-75585, </a:t>
            </a:r>
            <a:r>
              <a:rPr lang="ru-RU" sz="1200" dirty="0" smtClean="0"/>
              <a:t>БЕЛАЗ-7558</a:t>
            </a:r>
            <a:r>
              <a:rPr lang="en-US" sz="1200" dirty="0" smtClean="0"/>
              <a:t>B</a:t>
            </a:r>
            <a:r>
              <a:rPr lang="ru-RU" sz="1200" dirty="0" smtClean="0">
                <a:latin typeface="+mn-lt"/>
                <a:cs typeface="+mn-cs"/>
              </a:rPr>
              <a:t>):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Тяговый генератор: </a:t>
            </a:r>
            <a:r>
              <a:rPr lang="ru-RU" sz="1200" dirty="0">
                <a:latin typeface="+mn-lt"/>
                <a:cs typeface="+mn-cs"/>
              </a:rPr>
              <a:t>СГТ 700-8УХЛ2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Система тягового привода:  </a:t>
            </a:r>
            <a:r>
              <a:rPr lang="ru-RU" sz="1200" dirty="0">
                <a:latin typeface="+mn-lt"/>
                <a:cs typeface="+mn-cs"/>
              </a:rPr>
              <a:t>КТЭО </a:t>
            </a:r>
            <a:r>
              <a:rPr lang="ru-RU" sz="1200" dirty="0" smtClean="0">
                <a:latin typeface="+mn-lt"/>
                <a:cs typeface="+mn-cs"/>
              </a:rPr>
              <a:t>Б90, БЕЛАЗ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Блок динамического торможения: </a:t>
            </a:r>
            <a:r>
              <a:rPr lang="ru-RU" sz="1200" dirty="0">
                <a:latin typeface="+mn-lt"/>
                <a:cs typeface="+mn-cs"/>
              </a:rPr>
              <a:t>75581-2126002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4718819" y="4077073"/>
            <a:ext cx="39576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Привод переменного тока </a:t>
            </a:r>
            <a:r>
              <a:rPr lang="ru-RU" sz="1200" dirty="0">
                <a:latin typeface="+mn-lt"/>
                <a:cs typeface="+mn-cs"/>
              </a:rPr>
              <a:t>(для </a:t>
            </a:r>
            <a:r>
              <a:rPr lang="ru-RU" sz="1200" dirty="0" smtClean="0">
                <a:latin typeface="+mn-lt"/>
                <a:cs typeface="+mn-cs"/>
              </a:rPr>
              <a:t>БЕЛАЗ-7558</a:t>
            </a:r>
            <a:r>
              <a:rPr lang="en-US" sz="1200" dirty="0" smtClean="0">
                <a:latin typeface="+mn-lt"/>
                <a:cs typeface="+mn-cs"/>
              </a:rPr>
              <a:t>F</a:t>
            </a:r>
            <a:r>
              <a:rPr lang="ru-RU" sz="1200" dirty="0" smtClean="0">
                <a:latin typeface="+mn-lt"/>
                <a:cs typeface="+mn-cs"/>
              </a:rPr>
              <a:t>):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Тяговый генератор: </a:t>
            </a:r>
            <a:r>
              <a:rPr lang="en-US" sz="1200" dirty="0" smtClean="0">
                <a:latin typeface="+mn-lt"/>
                <a:cs typeface="+mn-cs"/>
              </a:rPr>
              <a:t>5GTA59A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Система тягового привода</a:t>
            </a:r>
            <a:r>
              <a:rPr lang="ru-RU" sz="1200" b="1" dirty="0" smtClean="0">
                <a:latin typeface="+mn-lt"/>
                <a:cs typeface="+mn-cs"/>
              </a:rPr>
              <a:t>:</a:t>
            </a:r>
            <a:r>
              <a:rPr lang="en-US" sz="1200" b="1" dirty="0" smtClean="0">
                <a:latin typeface="+mn-lt"/>
                <a:cs typeface="+mn-cs"/>
              </a:rPr>
              <a:t> </a:t>
            </a:r>
            <a:r>
              <a:rPr lang="en-US" sz="1200" dirty="0" smtClean="0">
                <a:latin typeface="+mn-lt"/>
                <a:cs typeface="+mn-cs"/>
              </a:rPr>
              <a:t>GE100AC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Блок динамического торможения</a:t>
            </a:r>
            <a:r>
              <a:rPr lang="ru-RU" sz="1200" b="1" i="1" dirty="0" smtClean="0">
                <a:latin typeface="+mn-lt"/>
                <a:cs typeface="+mn-cs"/>
              </a:rPr>
              <a:t>:</a:t>
            </a:r>
            <a:r>
              <a:rPr lang="en-US" sz="1200" b="1" i="1" dirty="0" smtClean="0">
                <a:latin typeface="+mn-lt"/>
                <a:cs typeface="+mn-cs"/>
              </a:rPr>
              <a:t> </a:t>
            </a:r>
            <a:r>
              <a:rPr lang="en-US" sz="1200" dirty="0" smtClean="0">
                <a:latin typeface="Calibri" pitchFamily="34" charset="0"/>
              </a:rPr>
              <a:t>17EM166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4644008" y="5013176"/>
            <a:ext cx="39576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Привод переменного тока </a:t>
            </a:r>
            <a:r>
              <a:rPr lang="ru-RU" sz="1200" dirty="0">
                <a:latin typeface="+mn-lt"/>
                <a:cs typeface="+mn-cs"/>
              </a:rPr>
              <a:t>(для </a:t>
            </a:r>
            <a:r>
              <a:rPr lang="ru-RU" sz="1200" dirty="0" smtClean="0">
                <a:latin typeface="+mn-lt"/>
                <a:cs typeface="+mn-cs"/>
              </a:rPr>
              <a:t>БЕЛАЗ-7558</a:t>
            </a:r>
            <a:r>
              <a:rPr lang="en-US" sz="1200" dirty="0" smtClean="0">
                <a:latin typeface="+mn-lt"/>
                <a:cs typeface="+mn-cs"/>
              </a:rPr>
              <a:t>D</a:t>
            </a:r>
            <a:r>
              <a:rPr lang="ru-RU" sz="1200" dirty="0" smtClean="0">
                <a:latin typeface="+mn-lt"/>
                <a:cs typeface="+mn-cs"/>
              </a:rPr>
              <a:t>):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Тяговый генератор: </a:t>
            </a:r>
            <a:r>
              <a:rPr lang="ru-RU" sz="1200" dirty="0" smtClean="0">
                <a:latin typeface="+mn-lt"/>
                <a:cs typeface="+mn-cs"/>
              </a:rPr>
              <a:t>ГСН-700</a:t>
            </a:r>
            <a:r>
              <a:rPr lang="en-US" sz="1200" dirty="0" smtClean="0">
                <a:latin typeface="+mn-lt"/>
                <a:cs typeface="+mn-cs"/>
              </a:rPr>
              <a:t>/8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Система тягового привода:  </a:t>
            </a:r>
            <a:r>
              <a:rPr lang="ru-RU" sz="1200" dirty="0" smtClean="0">
                <a:latin typeface="+mn-lt"/>
                <a:cs typeface="+mn-cs"/>
              </a:rPr>
              <a:t>КТЭП-90УХЛ2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Блок динамического торможения: </a:t>
            </a:r>
            <a:r>
              <a:rPr lang="ru-RU" sz="1200" dirty="0">
                <a:latin typeface="+mn-lt"/>
                <a:cs typeface="+mn-cs"/>
              </a:rPr>
              <a:t>75581-2126002</a:t>
            </a:r>
            <a:endParaRPr lang="en-US" sz="12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12"/>
          <p:cNvSpPr txBox="1">
            <a:spLocks noChangeArrowheads="1"/>
          </p:cNvSpPr>
          <p:nvPr/>
        </p:nvSpPr>
        <p:spPr bwMode="auto">
          <a:xfrm>
            <a:off x="7713663" y="6011863"/>
            <a:ext cx="24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9750" y="3240088"/>
            <a:ext cx="47085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Calibri" pitchFamily="34" charset="0"/>
                <a:cs typeface="+mn-cs"/>
              </a:rPr>
              <a:t>Колесные редукторы:  </a:t>
            </a:r>
            <a:r>
              <a:rPr lang="ru-RU" sz="1200" dirty="0">
                <a:latin typeface="Calibri" pitchFamily="34" charset="0"/>
                <a:cs typeface="+mn-cs"/>
              </a:rPr>
              <a:t>планетарного типа, двухрядные, оптимально согласованы с бесступенчатой </a:t>
            </a:r>
            <a:r>
              <a:rPr lang="ru-RU" sz="1200" dirty="0" err="1">
                <a:latin typeface="Calibri" pitchFamily="34" charset="0"/>
                <a:cs typeface="+mn-cs"/>
              </a:rPr>
              <a:t>электротрансмиссией</a:t>
            </a:r>
            <a:r>
              <a:rPr lang="ru-RU" sz="1200" dirty="0">
                <a:latin typeface="Calibri" pitchFamily="34" charset="0"/>
                <a:cs typeface="+mn-cs"/>
              </a:rPr>
              <a:t>. Обеспечивают максимальное повышение крутящего момента и передачу его на ведущие колеса. Детали редукторов рассчитаны на передачу высоких динамических нагрузок и эксплуатацию в условиях бездорожья.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Calibri" pitchFamily="34" charset="0"/>
                <a:cs typeface="+mn-cs"/>
              </a:rPr>
              <a:t>Передаточное число: </a:t>
            </a:r>
            <a:r>
              <a:rPr lang="ru-RU" sz="1200" dirty="0" smtClean="0">
                <a:latin typeface="Calibri" pitchFamily="34" charset="0"/>
                <a:cs typeface="+mn-cs"/>
              </a:rPr>
              <a:t>30,36</a:t>
            </a:r>
            <a:endParaRPr lang="ru-RU" sz="1200" b="1" i="1" dirty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+mn-cs"/>
              </a:rPr>
              <a:t>Привод переменного тока: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Calibri" pitchFamily="34" charset="0"/>
                <a:cs typeface="+mn-cs"/>
              </a:rPr>
              <a:t>Тип двигателя</a:t>
            </a:r>
            <a:r>
              <a:rPr lang="ru-RU" sz="1200" dirty="0">
                <a:latin typeface="Calibri" pitchFamily="34" charset="0"/>
                <a:cs typeface="+mn-cs"/>
              </a:rPr>
              <a:t>: асинхронный тяговый электродвигатель переменного тока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Calibri" pitchFamily="34" charset="0"/>
                <a:cs typeface="+mn-cs"/>
              </a:rPr>
              <a:t>Тяговые электродвигатели: </a:t>
            </a:r>
            <a:r>
              <a:rPr lang="ru-RU" sz="1200" dirty="0">
                <a:latin typeface="Calibri" pitchFamily="34" charset="0"/>
                <a:cs typeface="+mn-cs"/>
              </a:rPr>
              <a:t>ТАД-9 (для БЕЛАЗ-75581, БЕЛАЗ-75583)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Calibri" pitchFamily="34" charset="0"/>
                <a:cs typeface="+mn-cs"/>
              </a:rPr>
              <a:t>                                                        ТАД-320-6В3 (для </a:t>
            </a:r>
            <a:r>
              <a:rPr lang="ru-RU" sz="1200" dirty="0" smtClean="0">
                <a:latin typeface="Calibri" pitchFamily="34" charset="0"/>
                <a:cs typeface="+mn-cs"/>
              </a:rPr>
              <a:t>БЕЛАЗ-75585</a:t>
            </a:r>
            <a:r>
              <a:rPr lang="en-US" sz="1200" dirty="0" smtClean="0">
                <a:latin typeface="Calibri" pitchFamily="34" charset="0"/>
                <a:cs typeface="+mn-cs"/>
              </a:rPr>
              <a:t>, </a:t>
            </a:r>
            <a:endParaRPr lang="ru-RU" sz="1200" dirty="0" smtClean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Calibri" pitchFamily="34" charset="0"/>
              </a:rPr>
              <a:t>                                                        БЕЛАЗ-7558В)</a:t>
            </a:r>
            <a:endParaRPr lang="ru-RU" sz="1200" dirty="0" smtClean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Calibri" pitchFamily="34" charset="0"/>
                <a:cs typeface="+mn-cs"/>
              </a:rPr>
              <a:t>		    5GEB50A </a:t>
            </a:r>
            <a:r>
              <a:rPr lang="ru-RU" sz="1200" dirty="0" smtClean="0">
                <a:latin typeface="Calibri" pitchFamily="34" charset="0"/>
              </a:rPr>
              <a:t>(для БЕЛАЗ-7558</a:t>
            </a:r>
            <a:r>
              <a:rPr lang="en-US" sz="1200" dirty="0" smtClean="0">
                <a:latin typeface="Calibri" pitchFamily="34" charset="0"/>
              </a:rPr>
              <a:t>F</a:t>
            </a:r>
            <a:r>
              <a:rPr lang="ru-RU" sz="1200" dirty="0" smtClean="0">
                <a:latin typeface="Calibri" pitchFamily="34" charset="0"/>
              </a:rPr>
              <a:t>)</a:t>
            </a:r>
            <a:endParaRPr lang="en-US" sz="1200" dirty="0" smtClean="0"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Calibri" pitchFamily="34" charset="0"/>
              </a:rPr>
              <a:t>                                                        MY 4450 K/</a:t>
            </a:r>
            <a:r>
              <a:rPr lang="ru-RU" sz="1200" dirty="0" smtClean="0">
                <a:latin typeface="Calibri" pitchFamily="34" charset="0"/>
              </a:rPr>
              <a:t>б (для БЕЛАЗ-7558</a:t>
            </a:r>
            <a:r>
              <a:rPr lang="en-US" sz="1200" dirty="0" smtClean="0">
                <a:latin typeface="Calibri" pitchFamily="34" charset="0"/>
              </a:rPr>
              <a:t>D</a:t>
            </a:r>
            <a:r>
              <a:rPr lang="ru-RU" sz="1200" dirty="0" smtClean="0">
                <a:latin typeface="Calibri" pitchFamily="34" charset="0"/>
              </a:rPr>
              <a:t>)</a:t>
            </a:r>
            <a:endParaRPr lang="ru-RU" sz="1200" dirty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Calibri" pitchFamily="34" charset="0"/>
                <a:cs typeface="+mn-cs"/>
              </a:rPr>
              <a:t>Максимальная скорость: </a:t>
            </a:r>
            <a:r>
              <a:rPr lang="ru-RU" sz="1200" dirty="0">
                <a:latin typeface="Calibri" pitchFamily="34" charset="0"/>
                <a:cs typeface="+mn-cs"/>
              </a:rPr>
              <a:t>60 км/ч</a:t>
            </a:r>
          </a:p>
        </p:txBody>
      </p:sp>
      <p:pic>
        <p:nvPicPr>
          <p:cNvPr id="10240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882650"/>
            <a:ext cx="34194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3250" y="333375"/>
            <a:ext cx="25209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Электромотор-колесо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03250" y="723900"/>
            <a:ext cx="244951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09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0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087235A-8BD2-4E89-9078-D180B8BB4AB5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11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1089025"/>
            <a:ext cx="5192712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Несущие детали и шестерни редуктора мотор-колеса изготовлены из лучших легированных сталей по самым современным технологиям.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Примененная кинематическая схема, позволяет передавать крутящий момент к ступице колеса одновременно первым и вторым рядом редуктора и максимально использовать пространство внутри обода колеса, позволяет снизить действующие в редукторе нагрузки и способствует повышению его ресурса.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В редукторе применены конструктивные решения, позволяющие исключить влияние возникающих в процессе эксплуатации деформаций на работу шестерен и подшипников редуктора, что делает его надежным и долговечным.</a:t>
            </a: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96900" y="1123950"/>
            <a:ext cx="3529013" cy="331311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19088" indent="-319088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dirty="0" smtClean="0">
                <a:latin typeface="+mn-lt"/>
              </a:rPr>
              <a:t>Соответствует </a:t>
            </a:r>
            <a:r>
              <a:rPr lang="ru-RU" sz="1200" dirty="0">
                <a:latin typeface="+mn-lt"/>
              </a:rPr>
              <a:t>требованиям </a:t>
            </a:r>
            <a:r>
              <a:rPr lang="ru-RU" sz="1200" dirty="0" smtClean="0">
                <a:latin typeface="+mn-lt"/>
              </a:rPr>
              <a:t> </a:t>
            </a:r>
            <a:r>
              <a:rPr lang="en-US" sz="1200" dirty="0" smtClean="0">
                <a:latin typeface="Calibri" pitchFamily="34" charset="0"/>
              </a:rPr>
              <a:t>ISO 5010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dirty="0" err="1" smtClean="0">
                <a:latin typeface="+mn-lt"/>
              </a:rPr>
              <a:t>Гидрообъемное</a:t>
            </a:r>
            <a:r>
              <a:rPr lang="ru-RU" sz="1200" dirty="0">
                <a:latin typeface="+mn-lt"/>
              </a:rPr>
              <a:t>, с усилителем потока и приводом от насоса переменной </a:t>
            </a:r>
            <a:r>
              <a:rPr lang="ru-RU" sz="1200" dirty="0" smtClean="0">
                <a:latin typeface="+mn-lt"/>
              </a:rPr>
              <a:t>производительности.</a:t>
            </a:r>
            <a:endParaRPr lang="ru-RU" sz="1200" dirty="0">
              <a:latin typeface="+mn-lt"/>
            </a:endParaRP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dirty="0" smtClean="0">
                <a:latin typeface="+mn-lt"/>
              </a:rPr>
              <a:t>Давление </a:t>
            </a:r>
            <a:r>
              <a:rPr lang="ru-RU" sz="1200" dirty="0">
                <a:latin typeface="+mn-lt"/>
              </a:rPr>
              <a:t>в системе 16,5 </a:t>
            </a:r>
            <a:r>
              <a:rPr lang="ru-RU" sz="1200" dirty="0" smtClean="0">
                <a:latin typeface="+mn-lt"/>
              </a:rPr>
              <a:t>Мпа.</a:t>
            </a:r>
            <a:endParaRPr lang="en-US" sz="1200" dirty="0">
              <a:latin typeface="Calibri" pitchFamily="34" charset="0"/>
            </a:endParaRP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dirty="0">
                <a:latin typeface="+mn-lt"/>
              </a:rPr>
              <a:t>Рулевой механизм и усилитель потока обеспечивает исключительную плавность работы и точность управления.</a:t>
            </a:r>
            <a:endParaRPr lang="ru-RU" sz="1200" dirty="0" smtClean="0">
              <a:latin typeface="+mn-lt"/>
            </a:endParaRP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dirty="0" smtClean="0">
                <a:latin typeface="+mn-lt"/>
              </a:rPr>
              <a:t>Наличие </a:t>
            </a:r>
            <a:r>
              <a:rPr lang="ru-RU" sz="1200" dirty="0" err="1">
                <a:latin typeface="+mn-lt"/>
              </a:rPr>
              <a:t>пневмогидроаккумуляторов</a:t>
            </a:r>
            <a:r>
              <a:rPr lang="ru-RU" sz="1200" dirty="0">
                <a:latin typeface="+mn-lt"/>
              </a:rPr>
              <a:t> обеспечивает безопасное управление в аварийной </a:t>
            </a:r>
            <a:r>
              <a:rPr lang="ru-RU" sz="1200" dirty="0" smtClean="0">
                <a:latin typeface="+mn-lt"/>
              </a:rPr>
              <a:t>ситуации.</a:t>
            </a:r>
            <a:endParaRPr lang="ru-RU" sz="1200" dirty="0">
              <a:latin typeface="+mn-lt"/>
            </a:endParaRP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dirty="0">
                <a:latin typeface="+mn-lt"/>
              </a:rPr>
              <a:t>Малый радиус поворота в сочетании с короткой </a:t>
            </a:r>
            <a:r>
              <a:rPr lang="ru-RU" sz="1200" dirty="0" err="1" smtClean="0">
                <a:latin typeface="+mn-lt"/>
              </a:rPr>
              <a:t>колесной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>
                <a:latin typeface="+mn-lt"/>
              </a:rPr>
              <a:t>базой обеспечивают высокую </a:t>
            </a:r>
            <a:r>
              <a:rPr lang="ru-RU" sz="1200" dirty="0" err="1" smtClean="0">
                <a:latin typeface="+mn-lt"/>
              </a:rPr>
              <a:t>маневренность</a:t>
            </a:r>
            <a:r>
              <a:rPr lang="ru-RU" sz="1200" dirty="0" smtClean="0">
                <a:latin typeface="+mn-lt"/>
              </a:rPr>
              <a:t> самосвалов.</a:t>
            </a:r>
            <a:endParaRPr lang="ru-RU" sz="1200" dirty="0">
              <a:latin typeface="+mn-lt"/>
            </a:endParaRPr>
          </a:p>
        </p:txBody>
      </p:sp>
      <p:sp>
        <p:nvSpPr>
          <p:cNvPr id="15" name="Rectangle 1027"/>
          <p:cNvSpPr txBox="1">
            <a:spLocks noChangeArrowheads="1"/>
          </p:cNvSpPr>
          <p:nvPr/>
        </p:nvSpPr>
        <p:spPr bwMode="auto">
          <a:xfrm>
            <a:off x="4859338" y="3213100"/>
            <a:ext cx="3600450" cy="2808288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19088" indent="-319088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marL="171450" indent="-171450" fontAlgn="auto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</a:rPr>
              <a:t>Гидравлический насос переменной производительности с прямым приводом.</a:t>
            </a:r>
          </a:p>
          <a:p>
            <a:pPr marL="171450" indent="-171450" fontAlgn="auto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</a:rPr>
              <a:t>Объединенная для рулевого управления, опрокидывающего механизма кузова и привода тормозных механизмов.</a:t>
            </a:r>
          </a:p>
          <a:p>
            <a:pPr marL="171450" indent="-171450" fontAlgn="auto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</a:rPr>
              <a:t>Состоит из масляного бака, аксиально-поршневого насоса, трехпозиционного </a:t>
            </a:r>
            <a:r>
              <a:rPr lang="ru-RU" sz="1200" dirty="0" err="1">
                <a:latin typeface="+mn-lt"/>
              </a:rPr>
              <a:t>гидрораспределителя</a:t>
            </a:r>
            <a:r>
              <a:rPr lang="ru-RU" sz="1200" dirty="0">
                <a:latin typeface="+mn-lt"/>
              </a:rPr>
              <a:t> золотникового типа с предохранительными клапанами и рукавами высокого давления.</a:t>
            </a:r>
          </a:p>
          <a:p>
            <a:pPr marL="171450" indent="-171450" fontAlgn="auto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 smtClean="0">
                <a:latin typeface="+mn-lt"/>
              </a:rPr>
              <a:t>Многоступенчатая </a:t>
            </a:r>
            <a:r>
              <a:rPr lang="ru-RU" sz="1200" dirty="0">
                <a:latin typeface="+mn-lt"/>
              </a:rPr>
              <a:t>система очистки обеспечивает увеличение срока службы гидросистемы</a:t>
            </a:r>
            <a:r>
              <a:rPr lang="ru-RU" sz="1200" dirty="0" smtClean="0">
                <a:latin typeface="+mn-lt"/>
              </a:rPr>
              <a:t>.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103428" name="TextBox 13"/>
          <p:cNvSpPr txBox="1">
            <a:spLocks noChangeArrowheads="1"/>
          </p:cNvSpPr>
          <p:nvPr/>
        </p:nvSpPr>
        <p:spPr bwMode="auto">
          <a:xfrm>
            <a:off x="8074025" y="6227763"/>
            <a:ext cx="242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431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2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6FA510D-99D1-45BB-AFF3-0163BB3D16E0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12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3250" y="534988"/>
            <a:ext cx="25209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Рулевое управление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03250" y="903288"/>
            <a:ext cx="226536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59338" y="2587625"/>
            <a:ext cx="28082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Гидравлическая система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859338" y="2965450"/>
            <a:ext cx="2649537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916915" y="692696"/>
            <a:ext cx="3975565" cy="1584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Хорошая маневренность и высокая плавность хода самосвалов данной серии достигаются за счет оптимально подобранных геометрических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параметров рулевого управления,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использования пневмогидравлической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подвески оригинальной конструкции</a:t>
            </a:r>
          </a:p>
        </p:txBody>
      </p:sp>
      <p:pic>
        <p:nvPicPr>
          <p:cNvPr id="10344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00" y="4314825"/>
            <a:ext cx="209073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Прямоугольник 20"/>
          <p:cNvSpPr>
            <a:spLocks noChangeArrowheads="1"/>
          </p:cNvSpPr>
          <p:nvPr/>
        </p:nvSpPr>
        <p:spPr bwMode="auto">
          <a:xfrm>
            <a:off x="539750" y="4191000"/>
            <a:ext cx="355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200" b="1" i="1">
                <a:latin typeface="Calibri" pitchFamily="34" charset="0"/>
              </a:rPr>
              <a:t>Характеристики цилиндра </a:t>
            </a:r>
          </a:p>
          <a:p>
            <a:pPr eaLnBrk="1" hangingPunct="1"/>
            <a:r>
              <a:rPr lang="ru-RU" altLang="ru-RU" sz="1200" b="1" i="1">
                <a:latin typeface="Calibri" pitchFamily="34" charset="0"/>
              </a:rPr>
              <a:t>подъема кузова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2775" y="4718050"/>
          <a:ext cx="3438525" cy="1087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306">
                  <a:extLst>
                    <a:ext uri="{9D8B030D-6E8A-4147-A177-3AD203B41FA5}"/>
                  </a:extLst>
                </a:gridCol>
                <a:gridCol w="1250382">
                  <a:extLst>
                    <a:ext uri="{9D8B030D-6E8A-4147-A177-3AD203B41FA5}"/>
                  </a:extLst>
                </a:gridCol>
                <a:gridCol w="1187837">
                  <a:extLst>
                    <a:ext uri="{9D8B030D-6E8A-4147-A177-3AD203B41FA5}"/>
                  </a:extLst>
                </a:gridCol>
              </a:tblGrid>
              <a:tr h="27655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СТУПЕНЬ</a:t>
                      </a:r>
                      <a:endParaRPr lang="ru-RU" sz="1000" b="0" i="1" dirty="0"/>
                    </a:p>
                  </a:txBody>
                  <a:tcPr marL="80024" marR="80024" marT="40025" marB="400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ДИАМЕТР</a:t>
                      </a:r>
                      <a:endParaRPr lang="ru-RU" sz="1000" b="0" i="1" dirty="0"/>
                    </a:p>
                  </a:txBody>
                  <a:tcPr marL="80024" marR="80024" marT="40025" marB="400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ХОД</a:t>
                      </a:r>
                      <a:endParaRPr lang="ru-RU" sz="1000" b="0" i="1" dirty="0"/>
                    </a:p>
                  </a:txBody>
                  <a:tcPr marL="80024" marR="80024" marT="40025" marB="40025" anchor="ctr"/>
                </a:tc>
                <a:extLst>
                  <a:ext uri="{0D108BD9-81ED-4DB2-BD59-A6C34878D82A}"/>
                </a:extLst>
              </a:tr>
              <a:tr h="27210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 marL="80024" marR="80024" marT="40025" marB="400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011" marR="80011" marT="40033" marB="40033" anchor="ctr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785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011" marR="80011" marT="40033" marB="40033" anchor="ctr" horzOverflow="overflow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7894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 marL="80024" marR="80024" marT="40025" marB="4002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011" marR="80011" marT="40033" marB="40033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793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011" marR="80011" marT="40033" marB="40033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984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 marL="80024" marR="80024" marT="40025" marB="400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011" marR="80011" marT="40033" marB="40033" anchor="ctr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793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011" marR="80011" marT="40033" marB="40033" anchor="ctr" horzOverflow="overflow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4473" name="TextBox 14"/>
          <p:cNvSpPr txBox="1">
            <a:spLocks noChangeArrowheads="1"/>
          </p:cNvSpPr>
          <p:nvPr/>
        </p:nvSpPr>
        <p:spPr bwMode="auto">
          <a:xfrm>
            <a:off x="8650288" y="57245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788" y="560388"/>
            <a:ext cx="3222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Опрокидывающий механизм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585788" y="963613"/>
            <a:ext cx="32226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4478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5ACD524-D10D-4597-81AF-C3DA3AD7AC55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13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76056" y="1340768"/>
            <a:ext cx="3816424" cy="1152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Высокая </a:t>
            </a:r>
            <a:r>
              <a:rPr lang="ru-RU" sz="1200" b="1" i="1" dirty="0" err="1"/>
              <a:t>надежность</a:t>
            </a:r>
            <a:r>
              <a:rPr lang="ru-RU" sz="1200" b="1" i="1" dirty="0"/>
              <a:t> и ремонтопригодность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самосвалов серии БЕЛАЗ-7558 обеспечивается применением комплектующих ведущих мировых производителей</a:t>
            </a:r>
          </a:p>
        </p:txBody>
      </p:sp>
      <p:pic>
        <p:nvPicPr>
          <p:cNvPr id="104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341438"/>
            <a:ext cx="31972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84" name="Rectangle 2054"/>
          <p:cNvSpPr>
            <a:spLocks noChangeArrowheads="1"/>
          </p:cNvSpPr>
          <p:nvPr/>
        </p:nvSpPr>
        <p:spPr bwMode="auto">
          <a:xfrm>
            <a:off x="4954588" y="3321050"/>
            <a:ext cx="38163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80000"/>
              <a:buFontTx/>
              <a:buBlip>
                <a:blip r:embed="rId4"/>
              </a:buBlip>
            </a:pPr>
            <a:r>
              <a:rPr lang="ru-RU" altLang="ru-RU" sz="1200">
                <a:latin typeface="Calibri" pitchFamily="34" charset="0"/>
              </a:rPr>
              <a:t>Опрокидывающий механизм оборудован гидроприводом с электрогидравлическим управлением.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80000"/>
              <a:buFontTx/>
              <a:buBlip>
                <a:blip r:embed="rId4"/>
              </a:buBlip>
            </a:pPr>
            <a:r>
              <a:rPr lang="ru-RU" altLang="ru-RU" sz="1200">
                <a:latin typeface="Calibri" pitchFamily="34" charset="0"/>
              </a:rPr>
              <a:t>Телескопические трехступенчатые цилиндры подъема кузова с одной ступенью двойного действия.</a:t>
            </a: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83063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900113" y="1438275"/>
          <a:ext cx="4500563" cy="126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07">
                  <a:extLst>
                    <a:ext uri="{9D8B030D-6E8A-4147-A177-3AD203B41FA5}"/>
                  </a:extLst>
                </a:gridCol>
                <a:gridCol w="629111">
                  <a:extLst>
                    <a:ext uri="{9D8B030D-6E8A-4147-A177-3AD203B41FA5}"/>
                  </a:extLst>
                </a:gridCol>
                <a:gridCol w="1243124">
                  <a:extLst>
                    <a:ext uri="{9D8B030D-6E8A-4147-A177-3AD203B41FA5}"/>
                  </a:extLst>
                </a:gridCol>
                <a:gridCol w="972121">
                  <a:extLst>
                    <a:ext uri="{9D8B030D-6E8A-4147-A177-3AD203B41FA5}"/>
                  </a:extLst>
                </a:gridCol>
              </a:tblGrid>
              <a:tr h="606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Испытываемая тормозная система в соответствии с ISO 3450 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52" marB="3895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Уклон (%) 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52" marB="3895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Скорость самосвала (км/ч) 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52" marB="3895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Тормозной путь (м) 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52" marB="38952" anchor="ctr" horzOverflow="overflow"/>
                </a:tc>
                <a:extLst>
                  <a:ext uri="{0D108BD9-81ED-4DB2-BD59-A6C34878D82A}"/>
                </a:extLst>
              </a:tr>
              <a:tr h="331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Рабочая</a:t>
                      </a:r>
                      <a:endParaRPr kumimoji="0" 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52" marB="38952" anchor="ctr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 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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28" marB="38928" anchor="ctr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50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7905" marR="77905" marT="38928" marB="38928" anchor="ctr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28" marB="38928" anchor="ctr" horzOverflow="overflow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331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Резервная</a:t>
                      </a:r>
                      <a:endParaRPr kumimoji="0" 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52" marB="38952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 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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28" marB="38928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28" marB="38928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7905" marR="77905" marT="38928" marB="38928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5497" name="TextBox 12"/>
          <p:cNvSpPr txBox="1">
            <a:spLocks noChangeArrowheads="1"/>
          </p:cNvSpPr>
          <p:nvPr/>
        </p:nvSpPr>
        <p:spPr bwMode="auto">
          <a:xfrm>
            <a:off x="7929563" y="61563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0549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115888"/>
            <a:ext cx="190817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44525" y="531813"/>
            <a:ext cx="23034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Тормозные системы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63575" y="903288"/>
            <a:ext cx="216058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5503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4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04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700157E-33DA-4634-87B8-773D7C48DA06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14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795963" y="3300413"/>
            <a:ext cx="3132137" cy="25765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endParaRPr lang="ru-RU" sz="1000" dirty="0">
              <a:latin typeface="Calibri" pitchFamily="34" charset="0"/>
              <a:cs typeface="+mn-cs"/>
            </a:endParaRPr>
          </a:p>
          <a:p>
            <a:pPr marL="320040" indent="-320040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"/>
              <a:defRPr/>
            </a:pPr>
            <a:r>
              <a:rPr lang="ru-RU" sz="1200" b="1" dirty="0">
                <a:latin typeface="+mn-lt"/>
                <a:cs typeface="+mn-cs"/>
              </a:rPr>
              <a:t>Резервная система:</a:t>
            </a:r>
            <a:r>
              <a:rPr lang="ru-RU" sz="1200" dirty="0">
                <a:latin typeface="+mn-lt"/>
                <a:cs typeface="+mn-cs"/>
              </a:rPr>
              <a:t> используются исправный контур рабочей тормозной системы, стояночный тормоз и замедлитель.</a:t>
            </a:r>
          </a:p>
          <a:p>
            <a:pPr marL="320040" indent="-320040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"/>
              <a:defRPr/>
            </a:pPr>
            <a:r>
              <a:rPr lang="ru-RU" sz="1200" b="1" dirty="0">
                <a:latin typeface="+mn-lt"/>
                <a:cs typeface="+mn-cs"/>
              </a:rPr>
              <a:t>Электродинамическое торможение:</a:t>
            </a:r>
            <a:r>
              <a:rPr lang="ru-RU" sz="1200" dirty="0">
                <a:latin typeface="+mn-lt"/>
                <a:cs typeface="+mn-cs"/>
              </a:rPr>
              <a:t> обеспечивает замедление до полной остановки самосвала и удержание на уклоне без применения механического тормоза.</a:t>
            </a:r>
          </a:p>
          <a:p>
            <a:pPr marL="320040" indent="-320040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"/>
              <a:defRPr/>
            </a:pPr>
            <a:r>
              <a:rPr lang="ru-RU" sz="1200" b="1" dirty="0">
                <a:latin typeface="+mn-lt"/>
                <a:cs typeface="+mn-cs"/>
              </a:rPr>
              <a:t>Максимальная мощность торможения</a:t>
            </a:r>
            <a:r>
              <a:rPr lang="ru-RU" sz="1200" dirty="0">
                <a:latin typeface="+mn-lt"/>
                <a:cs typeface="+mn-cs"/>
              </a:rPr>
              <a:t>: 1200 кВт.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051050" y="3284538"/>
            <a:ext cx="3600450" cy="27781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rgbClr val="0E3BCA"/>
              </a:buClr>
              <a:buSzPct val="60000"/>
              <a:buFont typeface="Wingdings" pitchFamily="2" charset="2"/>
              <a:buChar char=""/>
              <a:defRPr/>
            </a:pPr>
            <a:r>
              <a:rPr lang="ru-RU" sz="1200" dirty="0">
                <a:latin typeface="+mn-lt"/>
                <a:cs typeface="+mn-cs"/>
              </a:rPr>
              <a:t>Соответствуют требованиям 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ISO 3450</a:t>
            </a:r>
            <a:r>
              <a:rPr lang="ru-RU" sz="1200" dirty="0" smtClean="0">
                <a:latin typeface="+mn-lt"/>
                <a:cs typeface="+mn-cs"/>
              </a:rPr>
              <a:t>.</a:t>
            </a: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"/>
              <a:defRPr/>
            </a:pPr>
            <a:r>
              <a:rPr lang="ru-RU" sz="1200" b="1" dirty="0">
                <a:latin typeface="+mn-lt"/>
                <a:cs typeface="+mn-cs"/>
              </a:rPr>
              <a:t>Рабочая система</a:t>
            </a:r>
            <a:r>
              <a:rPr lang="ru-RU" sz="1200" dirty="0">
                <a:latin typeface="+mn-lt"/>
                <a:cs typeface="+mn-cs"/>
              </a:rPr>
              <a:t>: сухого дискового типа с автоматической регулировкой зазора. Задние тормозные диски установлены на валах тяговых электродвигателей. Привод – гидравлический, раздельный для передних и задних колес.</a:t>
            </a: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60000"/>
              <a:buFont typeface="Wingdings" pitchFamily="2" charset="2"/>
              <a:buChar char=""/>
              <a:defRPr/>
            </a:pPr>
            <a:r>
              <a:rPr lang="ru-RU" sz="1200" b="1" dirty="0">
                <a:latin typeface="+mn-lt"/>
                <a:cs typeface="+mn-cs"/>
              </a:rPr>
              <a:t>Стояночная система:</a:t>
            </a:r>
            <a:r>
              <a:rPr lang="ru-RU" sz="1200" dirty="0">
                <a:latin typeface="+mn-lt"/>
                <a:cs typeface="+mn-cs"/>
              </a:rPr>
              <a:t> с двумя тормозными механизмами на тормозной диск постоянно-замкнутого типа с пружинным приводом и гидравлическим управлением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ru-RU" sz="12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027"/>
          <p:cNvSpPr txBox="1">
            <a:spLocks noChangeArrowheads="1"/>
          </p:cNvSpPr>
          <p:nvPr/>
        </p:nvSpPr>
        <p:spPr>
          <a:xfrm>
            <a:off x="539750" y="1484313"/>
            <a:ext cx="3609975" cy="432117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ru-RU" sz="1200" dirty="0">
                <a:latin typeface="+mn-lt"/>
                <a:cs typeface="+mn-cs"/>
              </a:rPr>
              <a:t>Подвеска самосвала пневмогидравлическая со встроенным гидравлическим амортизатором. Обеспечивает исключительную плавность хода, высокую производительность и скорость, устойчивость, долговечность узлов самосвала и комфортные условия для работы оператора.</a:t>
            </a:r>
            <a:endParaRPr lang="ru-RU" sz="1200" dirty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ru-RU" sz="1200" dirty="0">
              <a:latin typeface="+mn-lt"/>
              <a:cs typeface="+mn-cs"/>
            </a:endParaRPr>
          </a:p>
          <a:p>
            <a:pPr marL="171450" indent="-171450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b="1" dirty="0">
                <a:latin typeface="Calibri" pitchFamily="34" charset="0"/>
                <a:cs typeface="+mn-cs"/>
              </a:rPr>
              <a:t>Передняя и задняя </a:t>
            </a:r>
            <a:r>
              <a:rPr lang="ru-RU" sz="1200" dirty="0">
                <a:latin typeface="Calibri" pitchFamily="34" charset="0"/>
                <a:cs typeface="+mn-cs"/>
              </a:rPr>
              <a:t>– зависимые, состоят из двух цилиндров, с рычагом с центральным  шарниром и поперечной штангой.</a:t>
            </a:r>
          </a:p>
          <a:p>
            <a:pPr marL="171450" indent="-171450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b="1" dirty="0">
                <a:latin typeface="Calibri" pitchFamily="34" charset="0"/>
                <a:cs typeface="+mn-cs"/>
              </a:rPr>
              <a:t>Цилиндры подвески </a:t>
            </a:r>
            <a:r>
              <a:rPr lang="ru-RU" sz="1200" dirty="0">
                <a:latin typeface="Calibri" pitchFamily="34" charset="0"/>
                <a:cs typeface="+mn-cs"/>
              </a:rPr>
              <a:t>– пневмогидравлические со встроенным гидравлическим амортизатором. По два цилиндра на передней оси и заднем мосту.</a:t>
            </a:r>
          </a:p>
          <a:p>
            <a:pPr marL="171450" indent="-171450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b="1" dirty="0">
                <a:latin typeface="Calibri" pitchFamily="34" charset="0"/>
                <a:cs typeface="+mn-cs"/>
              </a:rPr>
              <a:t>Ход поршня цилиндра: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ru-RU" sz="1200" dirty="0">
                <a:latin typeface="Calibri" pitchFamily="34" charset="0"/>
                <a:cs typeface="+mn-cs"/>
              </a:rPr>
              <a:t>      - переднего: 260 мм.</a:t>
            </a:r>
            <a:endParaRPr lang="ru-RU" sz="1200" dirty="0">
              <a:latin typeface="Arial" charset="0"/>
              <a:cs typeface="+mn-cs"/>
            </a:endParaRP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ru-RU" sz="1200" dirty="0">
                <a:latin typeface="Calibri" pitchFamily="34" charset="0"/>
                <a:cs typeface="+mn-cs"/>
              </a:rPr>
              <a:t>      - заднего: 210 мм.</a:t>
            </a:r>
            <a:endParaRPr lang="ru-RU" sz="1200" dirty="0">
              <a:latin typeface="Arial" charset="0"/>
              <a:cs typeface="+mn-cs"/>
            </a:endParaRPr>
          </a:p>
          <a:p>
            <a:pPr marL="171450" indent="-171450"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Blip>
                <a:blip r:embed="rId2"/>
              </a:buBlip>
              <a:defRPr/>
            </a:pPr>
            <a:r>
              <a:rPr lang="ru-RU" sz="1200" b="1" dirty="0">
                <a:latin typeface="Calibri" pitchFamily="34" charset="0"/>
                <a:cs typeface="+mn-cs"/>
              </a:rPr>
              <a:t>Угол качания в поперечной плоскости: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ru-RU" sz="1200" dirty="0">
                <a:latin typeface="Calibri" pitchFamily="34" charset="0"/>
                <a:cs typeface="+mn-cs"/>
              </a:rPr>
              <a:t>       - передней оси: </a:t>
            </a:r>
            <a:r>
              <a:rPr lang="ru-RU" sz="1200" dirty="0">
                <a:latin typeface="Calibri" pitchFamily="34" charset="0"/>
                <a:cs typeface="+mn-cs"/>
                <a:sym typeface="Symbol" pitchFamily="18" charset="2"/>
              </a:rPr>
              <a:t></a:t>
            </a:r>
            <a:r>
              <a:rPr lang="ru-RU" sz="1200" dirty="0">
                <a:latin typeface="Calibri" pitchFamily="34" charset="0"/>
                <a:cs typeface="+mn-cs"/>
              </a:rPr>
              <a:t>3,6</a:t>
            </a:r>
            <a:r>
              <a:rPr lang="ru-RU" sz="1200" baseline="30000" dirty="0">
                <a:latin typeface="Calibri" pitchFamily="34" charset="0"/>
                <a:cs typeface="+mn-cs"/>
              </a:rPr>
              <a:t>О</a:t>
            </a: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ru-RU" sz="1200" dirty="0">
                <a:latin typeface="Calibri" pitchFamily="34" charset="0"/>
                <a:cs typeface="+mn-cs"/>
              </a:rPr>
              <a:t>       - заднего моста: </a:t>
            </a:r>
            <a:r>
              <a:rPr lang="ru-RU" sz="1200" dirty="0">
                <a:latin typeface="Calibri" pitchFamily="34" charset="0"/>
                <a:cs typeface="+mn-cs"/>
                <a:sym typeface="Symbol" pitchFamily="18" charset="2"/>
              </a:rPr>
              <a:t></a:t>
            </a:r>
            <a:r>
              <a:rPr lang="ru-RU" sz="1200" dirty="0">
                <a:latin typeface="Calibri" pitchFamily="34" charset="0"/>
                <a:cs typeface="+mn-cs"/>
              </a:rPr>
              <a:t>8,0</a:t>
            </a:r>
            <a:r>
              <a:rPr lang="ru-RU" sz="1200" baseline="30000" dirty="0">
                <a:latin typeface="Calibri" pitchFamily="34" charset="0"/>
                <a:cs typeface="+mn-cs"/>
              </a:rPr>
              <a:t>О</a:t>
            </a:r>
          </a:p>
        </p:txBody>
      </p:sp>
      <p:sp>
        <p:nvSpPr>
          <p:cNvPr id="106499" name="TextBox 10"/>
          <p:cNvSpPr txBox="1">
            <a:spLocks noChangeArrowheads="1"/>
          </p:cNvSpPr>
          <p:nvPr/>
        </p:nvSpPr>
        <p:spPr bwMode="auto">
          <a:xfrm>
            <a:off x="7713663" y="55086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06500" name="Рисунок 15" descr="75581-0000010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549275"/>
            <a:ext cx="40671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03250" y="542925"/>
            <a:ext cx="11525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Подвеска</a:t>
            </a:r>
            <a:r>
              <a:rPr lang="ru-RU" b="1" dirty="0">
                <a:latin typeface="+mn-lt"/>
                <a:cs typeface="+mn-cs"/>
              </a:rPr>
              <a:t> 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1663" y="963613"/>
            <a:ext cx="1154112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6505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4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6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BEF8B75-FE75-4B4B-B2E9-40F5B872E5A4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15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6507" name="Рисунок 18" descr="1ф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3213100"/>
            <a:ext cx="1104900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23"/>
          <p:cNvSpPr txBox="1">
            <a:spLocks noChangeArrowheads="1"/>
          </p:cNvSpPr>
          <p:nvPr/>
        </p:nvSpPr>
        <p:spPr bwMode="auto">
          <a:xfrm>
            <a:off x="7713663" y="6083300"/>
            <a:ext cx="242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3250" y="554038"/>
            <a:ext cx="10080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Кабина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03250" y="968375"/>
            <a:ext cx="9366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7527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7B6261F-3291-4CD3-A4CF-0DC72F38EF6F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16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72000" y="174250"/>
            <a:ext cx="4392488" cy="15894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Комфортность и безопасность труда водителя обеспечивают комфортабельная кабина, гидрообъемное рулевое управление в сочетании с высокоэффективным электродинамическим тормозом-замедлителем.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Конструкция кабины и кузова обеспечивают соответствие требованиям ROPS и FOPS </a:t>
            </a:r>
          </a:p>
        </p:txBody>
      </p:sp>
      <p:sp>
        <p:nvSpPr>
          <p:cNvPr id="107532" name="Rectangle 5"/>
          <p:cNvSpPr txBox="1">
            <a:spLocks noChangeArrowheads="1"/>
          </p:cNvSpPr>
          <p:nvPr/>
        </p:nvSpPr>
        <p:spPr bwMode="auto">
          <a:xfrm>
            <a:off x="539750" y="2990850"/>
            <a:ext cx="304482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700"/>
              </a:spcBef>
              <a:buClr>
                <a:srgbClr val="B7C7FA"/>
              </a:buClr>
              <a:buSzPct val="60000"/>
            </a:pPr>
            <a:r>
              <a:rPr lang="ru-RU" altLang="ru-RU" sz="1200" b="1" i="1">
                <a:solidFill>
                  <a:srgbClr val="000000"/>
                </a:solidFill>
                <a:latin typeface="Calibri" pitchFamily="34" charset="0"/>
              </a:rPr>
              <a:t>В кабине установлены: </a:t>
            </a:r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>пневмоподрессоренное сиденье для водителя и откидное для пассажира, электронная панель приборов с функцией диагностики систем самосвала, отопительно-кондиционерный блок, электрические стеклоомыватели, стеклоочистители. </a:t>
            </a:r>
          </a:p>
          <a:p>
            <a:pPr eaLnBrk="1" hangingPunct="1">
              <a:spcBef>
                <a:spcPts val="700"/>
              </a:spcBef>
              <a:buClr>
                <a:srgbClr val="B7C7FA"/>
              </a:buClr>
              <a:buSzPct val="60000"/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>Кабина также оборудована двумя противосолнечными шторками, плафоном освещения, вешалкой для одежды, карманом для документации. Предусмотрено место для медицинской аптечки. </a:t>
            </a:r>
          </a:p>
          <a:p>
            <a:pPr eaLnBrk="1" hangingPunct="1">
              <a:spcBef>
                <a:spcPts val="700"/>
              </a:spcBef>
              <a:buClr>
                <a:srgbClr val="B7C7FA"/>
              </a:buClr>
              <a:buSzPct val="60000"/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>Уровень звука в кабине не более 80 дБ(А).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850" y="1125538"/>
            <a:ext cx="346075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Calibri" pitchFamily="34" charset="0"/>
                <a:cs typeface="+mn-cs"/>
              </a:rPr>
              <a:t>Удобное расположение органов управления снижает утомляемость и повышает производительность труда водителя</a:t>
            </a:r>
            <a:r>
              <a:rPr lang="en-US" sz="1200" dirty="0">
                <a:latin typeface="Calibri" pitchFamily="34" charset="0"/>
                <a:cs typeface="+mn-cs"/>
              </a:rPr>
              <a:t>.</a:t>
            </a:r>
            <a:endParaRPr lang="ru-RU" sz="1200" dirty="0">
              <a:latin typeface="Calibri" pitchFamily="34" charset="0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Calibri" pitchFamily="34" charset="0"/>
                <a:cs typeface="+mn-cs"/>
              </a:rPr>
              <a:t>Рабочее место оператора имеет современную планировку и представляет собой комфортную, удобную и эргономичную среду для управления самосвалом</a:t>
            </a:r>
            <a:r>
              <a:rPr lang="en-US" sz="1200" dirty="0">
                <a:latin typeface="Calibri" pitchFamily="34" charset="0"/>
                <a:cs typeface="+mn-cs"/>
              </a:rPr>
              <a:t>.</a:t>
            </a:r>
            <a:endParaRPr lang="ru-RU" sz="1200" dirty="0">
              <a:latin typeface="Calibri" pitchFamily="34" charset="0"/>
              <a:cs typeface="+mn-cs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Calibri" pitchFamily="34" charset="0"/>
                <a:cs typeface="+mn-cs"/>
              </a:rPr>
              <a:t>Рабочее место водителя соответствует СТБ ЕН 474-1 и СТБ ЕН 474-6.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endParaRPr lang="ru-RU" sz="1200" dirty="0">
              <a:latin typeface="Calibri" pitchFamily="34" charset="0"/>
              <a:cs typeface="+mn-cs"/>
            </a:endParaRPr>
          </a:p>
        </p:txBody>
      </p:sp>
      <p:pic>
        <p:nvPicPr>
          <p:cNvPr id="107534" name="Рисунок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9613" y="2492375"/>
            <a:ext cx="4445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Рисунок 18" descr="75580-8500001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58864">
            <a:off x="5246688" y="1417638"/>
            <a:ext cx="2873375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00563" y="3970338"/>
            <a:ext cx="3779837" cy="21224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Кузов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– </a:t>
            </a:r>
            <a:r>
              <a:rPr lang="ru-RU" sz="1200" dirty="0">
                <a:latin typeface="+mn-lt"/>
                <a:cs typeface="+mn-cs"/>
              </a:rPr>
              <a:t>ковшового типа, сварной, с </a:t>
            </a:r>
            <a:r>
              <a:rPr lang="ru-RU" sz="1200" dirty="0" smtClean="0">
                <a:latin typeface="+mn-lt"/>
                <a:cs typeface="+mn-cs"/>
              </a:rPr>
              <a:t>защитным</a:t>
            </a:r>
            <a:endParaRPr lang="en-US" sz="1200" dirty="0" smtClean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козырьком.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 smtClean="0">
                <a:latin typeface="+mn-lt"/>
                <a:cs typeface="+mn-cs"/>
              </a:rPr>
              <a:t>Толщина </a:t>
            </a:r>
            <a:r>
              <a:rPr lang="ru-RU" sz="1200" b="1" i="1" dirty="0">
                <a:latin typeface="+mn-lt"/>
                <a:cs typeface="+mn-cs"/>
              </a:rPr>
              <a:t>листа, </a:t>
            </a:r>
            <a:r>
              <a:rPr lang="ru-RU" sz="1200" b="1" i="1" dirty="0" smtClean="0">
                <a:latin typeface="+mn-lt"/>
                <a:cs typeface="+mn-cs"/>
              </a:rPr>
              <a:t>мм: </a:t>
            </a:r>
            <a:endParaRPr lang="ru-RU" sz="1200" b="1" i="1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 - боковых бортов </a:t>
            </a:r>
            <a:r>
              <a:rPr lang="ru-RU" sz="1200" dirty="0">
                <a:latin typeface="Calibri" pitchFamily="34" charset="0"/>
                <a:cs typeface="+mn-cs"/>
              </a:rPr>
              <a:t>–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12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 - переднего борта </a:t>
            </a:r>
            <a:r>
              <a:rPr lang="ru-RU" sz="1200" dirty="0">
                <a:latin typeface="Calibri" pitchFamily="34" charset="0"/>
                <a:cs typeface="+mn-cs"/>
              </a:rPr>
              <a:t>–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14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 - днища </a:t>
            </a:r>
            <a:r>
              <a:rPr lang="ru-RU" sz="1200" dirty="0">
                <a:latin typeface="Calibri" pitchFamily="34" charset="0"/>
                <a:cs typeface="+mn-cs"/>
              </a:rPr>
              <a:t>– </a:t>
            </a:r>
            <a:r>
              <a:rPr lang="ru-RU" sz="1200" dirty="0" smtClean="0">
                <a:latin typeface="+mn-lt"/>
                <a:cs typeface="+mn-cs"/>
              </a:rPr>
              <a:t>18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Предел прочности</a:t>
            </a:r>
            <a:r>
              <a:rPr lang="ru-RU" sz="1200" b="1" dirty="0">
                <a:latin typeface="+mn-lt"/>
                <a:cs typeface="+mn-cs"/>
              </a:rPr>
              <a:t> </a:t>
            </a:r>
            <a:r>
              <a:rPr lang="ru-RU" sz="1200" b="1" i="1" dirty="0" smtClean="0">
                <a:latin typeface="+mn-lt"/>
                <a:cs typeface="+mn-cs"/>
                <a:sym typeface="Symbol" pitchFamily="18" charset="2"/>
              </a:rPr>
              <a:t></a:t>
            </a:r>
            <a:r>
              <a:rPr lang="ru-RU" sz="1200" b="1" i="1" baseline="-25000" dirty="0" smtClean="0">
                <a:latin typeface="+mn-lt"/>
                <a:cs typeface="+mn-cs"/>
              </a:rPr>
              <a:t>В</a:t>
            </a:r>
            <a:r>
              <a:rPr lang="ru-RU" sz="1200" b="1" i="1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стального </a:t>
            </a:r>
            <a:r>
              <a:rPr lang="ru-RU" sz="1200" dirty="0">
                <a:latin typeface="+mn-lt"/>
                <a:cs typeface="+mn-cs"/>
              </a:rPr>
              <a:t>листа </a:t>
            </a:r>
            <a:r>
              <a:rPr lang="ru-RU" sz="1200" dirty="0">
                <a:latin typeface="Calibri" pitchFamily="34" charset="0"/>
                <a:cs typeface="+mn-cs"/>
              </a:rPr>
              <a:t>–</a:t>
            </a:r>
            <a:r>
              <a:rPr lang="ru-RU" sz="1200" dirty="0" smtClean="0">
                <a:latin typeface="+mn-lt"/>
                <a:cs typeface="+mn-cs"/>
              </a:rPr>
              <a:t> 1050 Мпа.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Предел текучести </a:t>
            </a:r>
            <a:r>
              <a:rPr lang="ru-RU" sz="1200" b="1" i="1" dirty="0">
                <a:latin typeface="+mn-lt"/>
                <a:cs typeface="+mn-cs"/>
                <a:sym typeface="Symbol" pitchFamily="18" charset="2"/>
              </a:rPr>
              <a:t></a:t>
            </a:r>
            <a:r>
              <a:rPr lang="ru-RU" sz="1200" b="1" i="1" baseline="-25000" dirty="0">
                <a:latin typeface="+mn-lt"/>
                <a:cs typeface="+mn-cs"/>
              </a:rPr>
              <a:t>Т </a:t>
            </a:r>
            <a:r>
              <a:rPr lang="en-US" sz="1200" b="1" i="1" baseline="-25000" dirty="0" smtClean="0">
                <a:latin typeface="Calibri" pitchFamily="34" charset="0"/>
                <a:cs typeface="+mn-cs"/>
              </a:rPr>
              <a:t> </a:t>
            </a:r>
            <a:r>
              <a:rPr lang="ru-RU" sz="1200" dirty="0" smtClean="0">
                <a:latin typeface="Calibri" pitchFamily="34" charset="0"/>
                <a:cs typeface="+mn-cs"/>
              </a:rPr>
              <a:t>–</a:t>
            </a:r>
            <a:r>
              <a:rPr lang="ru-RU" sz="1200" dirty="0" smtClean="0">
                <a:latin typeface="+mn-lt"/>
                <a:cs typeface="+mn-cs"/>
              </a:rPr>
              <a:t> 950 Н/мм</a:t>
            </a:r>
            <a:r>
              <a:rPr lang="ru-RU" sz="1200" baseline="30000" dirty="0" smtClean="0">
                <a:latin typeface="+mn-lt"/>
                <a:cs typeface="+mn-cs"/>
              </a:rPr>
              <a:t>2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Твердость </a:t>
            </a:r>
            <a:r>
              <a:rPr lang="ru-RU" sz="1200" dirty="0">
                <a:latin typeface="Calibri" pitchFamily="34" charset="0"/>
                <a:cs typeface="+mn-cs"/>
              </a:rPr>
              <a:t>–</a:t>
            </a:r>
            <a:r>
              <a:rPr lang="ru-RU" sz="1200" dirty="0" smtClean="0">
                <a:latin typeface="+mn-lt"/>
                <a:cs typeface="+mn-cs"/>
              </a:rPr>
              <a:t> 400 НВ.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Система </a:t>
            </a:r>
            <a:r>
              <a:rPr lang="en-US" sz="1200" b="1" dirty="0" smtClean="0">
                <a:latin typeface="Calibri" pitchFamily="34" charset="0"/>
                <a:cs typeface="+mn-cs"/>
              </a:rPr>
              <a:t>FOPS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11175" y="1484313"/>
            <a:ext cx="3311525" cy="2862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w Cen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Рама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>
                <a:latin typeface="Calibri" pitchFamily="34" charset="0"/>
                <a:cs typeface="+mn-cs"/>
              </a:rPr>
              <a:t>–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сварная из высокопрочной низколегированной стали. Лонжероны коробчатого сечения переменной высоты соединены между собой поперечинами. С целью снижения концентрации напряжений в местах сопряжения лонжеронов и поперечин применяются литые элементы</a:t>
            </a:r>
            <a:r>
              <a:rPr lang="ru-RU" sz="1200" dirty="0" smtClean="0">
                <a:latin typeface="+mn-lt"/>
                <a:cs typeface="+mn-cs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Ширина лонжеронов </a:t>
            </a:r>
            <a:r>
              <a:rPr lang="ru-RU" sz="1200" dirty="0">
                <a:latin typeface="Calibri" pitchFamily="34" charset="0"/>
                <a:cs typeface="+mn-cs"/>
              </a:rPr>
              <a:t>–</a:t>
            </a:r>
            <a:r>
              <a:rPr lang="ru-RU" sz="1200" dirty="0" smtClean="0">
                <a:latin typeface="+mn-lt"/>
                <a:cs typeface="+mn-cs"/>
              </a:rPr>
              <a:t> 200 мм.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Минимальная высота лонжеронов </a:t>
            </a:r>
            <a:r>
              <a:rPr lang="ru-RU" sz="1200" dirty="0">
                <a:latin typeface="Calibri" pitchFamily="34" charset="0"/>
                <a:cs typeface="+mn-cs"/>
              </a:rPr>
              <a:t>–</a:t>
            </a:r>
            <a:endParaRPr lang="en-US" sz="1200" dirty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340 мм.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Предел прочности </a:t>
            </a:r>
            <a:r>
              <a:rPr lang="ru-RU" sz="1200" b="1" i="1" dirty="0">
                <a:latin typeface="+mn-lt"/>
                <a:cs typeface="+mn-cs"/>
                <a:sym typeface="Symbol" pitchFamily="18" charset="2"/>
              </a:rPr>
              <a:t></a:t>
            </a:r>
            <a:r>
              <a:rPr lang="ru-RU" sz="1200" b="1" i="1" baseline="-25000" dirty="0">
                <a:latin typeface="+mn-lt"/>
                <a:cs typeface="+mn-cs"/>
              </a:rPr>
              <a:t>В</a:t>
            </a:r>
            <a:r>
              <a:rPr lang="ru-RU" sz="1200" b="1" i="1" dirty="0"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стального листа </a:t>
            </a:r>
            <a:r>
              <a:rPr lang="ru-RU" sz="1200" dirty="0">
                <a:latin typeface="Calibri" pitchFamily="34" charset="0"/>
                <a:cs typeface="+mn-cs"/>
              </a:rPr>
              <a:t>–</a:t>
            </a:r>
            <a:endParaRPr lang="en-US" sz="1200" dirty="0" smtClean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530 Мпа.</a:t>
            </a:r>
            <a:endParaRPr lang="ru-RU" sz="12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latin typeface="+mn-lt"/>
                <a:cs typeface="+mn-cs"/>
              </a:rPr>
              <a:t>Предел текучести </a:t>
            </a:r>
            <a:r>
              <a:rPr lang="ru-RU" sz="1200" b="1" i="1" dirty="0">
                <a:latin typeface="+mn-lt"/>
                <a:cs typeface="+mn-cs"/>
                <a:sym typeface="Symbol" pitchFamily="18" charset="2"/>
              </a:rPr>
              <a:t></a:t>
            </a:r>
            <a:r>
              <a:rPr lang="ru-RU" sz="1200" b="1" i="1" baseline="-25000" dirty="0">
                <a:latin typeface="+mn-lt"/>
                <a:cs typeface="+mn-cs"/>
              </a:rPr>
              <a:t>Т</a:t>
            </a:r>
            <a:r>
              <a:rPr lang="ru-RU" sz="1200" b="1" i="1" dirty="0"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стального листа </a:t>
            </a:r>
            <a:r>
              <a:rPr lang="ru-RU" sz="1200" dirty="0">
                <a:latin typeface="Calibri" pitchFamily="34" charset="0"/>
                <a:cs typeface="+mn-cs"/>
              </a:rPr>
              <a:t>–</a:t>
            </a:r>
            <a:endParaRPr lang="en-US" sz="1200" dirty="0"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400 </a:t>
            </a:r>
            <a:r>
              <a:rPr lang="ru-RU" sz="1200" dirty="0">
                <a:latin typeface="+mn-lt"/>
                <a:cs typeface="+mn-cs"/>
              </a:rPr>
              <a:t>Мпа.</a:t>
            </a:r>
          </a:p>
        </p:txBody>
      </p:sp>
      <p:sp>
        <p:nvSpPr>
          <p:cNvPr id="108549" name="TextBox 16"/>
          <p:cNvSpPr txBox="1">
            <a:spLocks noChangeArrowheads="1"/>
          </p:cNvSpPr>
          <p:nvPr/>
        </p:nvSpPr>
        <p:spPr bwMode="auto">
          <a:xfrm>
            <a:off x="7929563" y="61563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08550" name="Рисунок 17" descr="75581-2800010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4437063"/>
            <a:ext cx="3584575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22300" y="552450"/>
            <a:ext cx="16414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Рама и кузов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22300" y="952500"/>
            <a:ext cx="154463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8555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4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0A2D084-E8D4-4187-A2C3-7F5B262163E7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17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9186" y="345649"/>
            <a:ext cx="3899123" cy="851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Высокий ресурс самосвалов обеспечивается применением высокопрочных материалов</a:t>
            </a: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13"/>
          <p:cNvSpPr txBox="1">
            <a:spLocks noChangeArrowheads="1"/>
          </p:cNvSpPr>
          <p:nvPr/>
        </p:nvSpPr>
        <p:spPr bwMode="auto">
          <a:xfrm>
            <a:off x="611188" y="1741488"/>
            <a:ext cx="374491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200">
                <a:latin typeface="Calibri" pitchFamily="34" charset="0"/>
              </a:rPr>
              <a:t>Литые ступицы задних колес рассчитаны на длительный срок эксплуатации. Универсальная конструкция обода позволяет устанавливать шины различных производителей под приемлемые условия эксплуатации.</a:t>
            </a:r>
          </a:p>
          <a:p>
            <a:pPr eaLnBrk="1" hangingPunct="1"/>
            <a:endParaRPr lang="ru-RU" altLang="ru-RU" sz="1200" b="1" i="1">
              <a:latin typeface="Calibri" pitchFamily="34" charset="0"/>
            </a:endParaRPr>
          </a:p>
          <a:p>
            <a:pPr eaLnBrk="1" hangingPunct="1"/>
            <a:r>
              <a:rPr lang="ru-RU" altLang="ru-RU" sz="1200" b="1" i="1">
                <a:latin typeface="Calibri" pitchFamily="34" charset="0"/>
              </a:rPr>
              <a:t>Тип:</a:t>
            </a:r>
            <a:r>
              <a:rPr lang="ru-RU" altLang="ru-RU" sz="1200">
                <a:latin typeface="Calibri" pitchFamily="34" charset="0"/>
              </a:rPr>
              <a:t> радиальной конструкции, бескамерные, пневматические.</a:t>
            </a:r>
          </a:p>
          <a:p>
            <a:pPr eaLnBrk="1" hangingPunct="1"/>
            <a:endParaRPr lang="ru-RU" altLang="ru-RU" sz="1200">
              <a:latin typeface="Calibri" pitchFamily="34" charset="0"/>
            </a:endParaRPr>
          </a:p>
          <a:p>
            <a:pPr eaLnBrk="1" hangingPunct="1"/>
            <a:r>
              <a:rPr lang="ru-RU" altLang="ru-RU" sz="1200" b="1" i="1">
                <a:latin typeface="Calibri" pitchFamily="34" charset="0"/>
              </a:rPr>
              <a:t>Рисунок протектора:</a:t>
            </a:r>
            <a:r>
              <a:rPr lang="ru-RU" altLang="ru-RU" sz="1200">
                <a:latin typeface="Calibri" pitchFamily="34" charset="0"/>
              </a:rPr>
              <a:t> Е4 карьерный.</a:t>
            </a:r>
          </a:p>
          <a:p>
            <a:pPr eaLnBrk="1" hangingPunct="1"/>
            <a:endParaRPr lang="ru-RU" altLang="ru-RU" sz="1200">
              <a:latin typeface="Calibri" pitchFamily="34" charset="0"/>
            </a:endParaRPr>
          </a:p>
          <a:p>
            <a:pPr eaLnBrk="1" hangingPunct="1"/>
            <a:r>
              <a:rPr lang="ru-RU" altLang="ru-RU" sz="1200" b="1" i="1">
                <a:latin typeface="Calibri" pitchFamily="34" charset="0"/>
              </a:rPr>
              <a:t>Обозначение: </a:t>
            </a:r>
            <a:r>
              <a:rPr lang="ru-RU" altLang="ru-RU" sz="1200">
                <a:latin typeface="Calibri" pitchFamily="34" charset="0"/>
              </a:rPr>
              <a:t>27.00</a:t>
            </a:r>
            <a:r>
              <a:rPr lang="en-US" altLang="ru-RU" sz="1200">
                <a:latin typeface="Calibri" pitchFamily="34" charset="0"/>
              </a:rPr>
              <a:t>R</a:t>
            </a:r>
            <a:r>
              <a:rPr lang="ru-RU" altLang="ru-RU" sz="1200">
                <a:latin typeface="Calibri" pitchFamily="34" charset="0"/>
              </a:rPr>
              <a:t>49 или 31</a:t>
            </a:r>
            <a:r>
              <a:rPr lang="en-US" altLang="ru-RU" sz="1200">
                <a:latin typeface="Calibri" pitchFamily="34" charset="0"/>
              </a:rPr>
              <a:t>/</a:t>
            </a:r>
            <a:r>
              <a:rPr lang="ru-RU" altLang="ru-RU" sz="1200">
                <a:latin typeface="Calibri" pitchFamily="34" charset="0"/>
              </a:rPr>
              <a:t>90</a:t>
            </a:r>
            <a:r>
              <a:rPr lang="en-US" altLang="ru-RU" sz="1200">
                <a:latin typeface="Calibri" pitchFamily="34" charset="0"/>
              </a:rPr>
              <a:t>-</a:t>
            </a:r>
            <a:r>
              <a:rPr lang="ru-RU" altLang="ru-RU" sz="1200">
                <a:latin typeface="Calibri" pitchFamily="34" charset="0"/>
              </a:rPr>
              <a:t>49.</a:t>
            </a:r>
          </a:p>
          <a:p>
            <a:pPr eaLnBrk="1" hangingPunct="1"/>
            <a:endParaRPr lang="ru-RU" altLang="ru-RU" sz="1200">
              <a:latin typeface="Calibri" pitchFamily="34" charset="0"/>
            </a:endParaRPr>
          </a:p>
          <a:p>
            <a:pPr eaLnBrk="1" hangingPunct="1"/>
            <a:r>
              <a:rPr lang="ru-RU" altLang="ru-RU" sz="1200" b="1" i="1">
                <a:latin typeface="Calibri" pitchFamily="34" charset="0"/>
              </a:rPr>
              <a:t>Давление: </a:t>
            </a:r>
            <a:r>
              <a:rPr lang="ru-RU" altLang="ru-RU" sz="1200">
                <a:latin typeface="Calibri" pitchFamily="34" charset="0"/>
              </a:rPr>
              <a:t>0,6…0,65 МПа.</a:t>
            </a:r>
          </a:p>
          <a:p>
            <a:pPr eaLnBrk="1" hangingPunct="1"/>
            <a:endParaRPr lang="ru-RU" altLang="ru-RU" sz="1200">
              <a:latin typeface="Calibri" pitchFamily="34" charset="0"/>
            </a:endParaRPr>
          </a:p>
          <a:p>
            <a:pPr eaLnBrk="1" hangingPunct="1"/>
            <a:r>
              <a:rPr lang="ru-RU" altLang="ru-RU" sz="1200" b="1" i="1">
                <a:latin typeface="Calibri" pitchFamily="34" charset="0"/>
              </a:rPr>
              <a:t>Обозначение обода:</a:t>
            </a:r>
            <a:r>
              <a:rPr lang="ru-RU" altLang="ru-RU" sz="1200">
                <a:latin typeface="Calibri" pitchFamily="34" charset="0"/>
              </a:rPr>
              <a:t> 19.50-49/4.0.</a:t>
            </a:r>
          </a:p>
        </p:txBody>
      </p:sp>
      <p:sp>
        <p:nvSpPr>
          <p:cNvPr id="109571" name="TextBox 14"/>
          <p:cNvSpPr txBox="1">
            <a:spLocks noChangeArrowheads="1"/>
          </p:cNvSpPr>
          <p:nvPr/>
        </p:nvSpPr>
        <p:spPr bwMode="auto">
          <a:xfrm>
            <a:off x="7929563" y="61563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09572" name="Рисунок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4275" y="1609725"/>
            <a:ext cx="41402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1188" y="542925"/>
            <a:ext cx="9366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Шины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36588" y="963613"/>
            <a:ext cx="792162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9577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BADE91-B6BB-427D-BAF5-EAD40B3C24DC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18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49288" y="542925"/>
            <a:ext cx="3155950" cy="3698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Стандартная комплектация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63575" y="963613"/>
            <a:ext cx="30067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0598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EBA6FE2-2492-41B1-8623-AF0BC85B2899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19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06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575" y="5168900"/>
            <a:ext cx="1176338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5168900"/>
            <a:ext cx="1176337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13" y="5168900"/>
            <a:ext cx="1176337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88925" y="1124744"/>
            <a:ext cx="4283075" cy="37846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b="1" i="1" dirty="0">
                <a:solidFill>
                  <a:prstClr val="black"/>
                </a:solidFill>
              </a:rPr>
              <a:t>Кабина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</a:rPr>
              <a:t>Полностью регулируемое сиденье водителя с ремнем безопасности, трехслойное ветровое стекло, закаленные задние и боковые стекла, отопительно-кондиционерный блок,  стеклоочистители и стеклоомыватели ветрового и заднего стекла, дверные замки, раздвижные форточки дверей, противосолнечные шторки, зеркала заднего вида.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endParaRPr lang="ru-RU" sz="1200" b="1" i="1" dirty="0">
              <a:solidFill>
                <a:prstClr val="black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b="1" i="1" dirty="0">
                <a:solidFill>
                  <a:prstClr val="black"/>
                </a:solidFill>
              </a:rPr>
              <a:t>Электронная панель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dirty="0">
                <a:solidFill>
                  <a:prstClr val="black"/>
                </a:solidFill>
              </a:rPr>
              <a:t>Отображает основные приборы контроля; имеет пиктограммы, сигнализирующие о состоянии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dirty="0">
                <a:solidFill>
                  <a:prstClr val="black"/>
                </a:solidFill>
              </a:rPr>
              <a:t>соответствующих параметров; выводит текстовые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dirty="0">
                <a:solidFill>
                  <a:prstClr val="black"/>
                </a:solidFill>
              </a:rPr>
              <a:t>сообщения системы контроля, необходимые водителю для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dirty="0">
                <a:solidFill>
                  <a:prstClr val="black"/>
                </a:solidFill>
              </a:rPr>
              <a:t>управления самосвалом.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dirty="0">
                <a:solidFill>
                  <a:prstClr val="black"/>
                </a:solidFill>
              </a:rPr>
              <a:t>На основном окне электронной панели  обеспечивается вывод следующих данных: спидометра; тахометра; температуры охлаждающей жидкости двигателя; давления масла в системе смазки двигателя; рулевом управлении и тормозной системе; температуры масла в </a:t>
            </a:r>
            <a:r>
              <a:rPr lang="ru-RU" sz="1200" dirty="0" err="1">
                <a:solidFill>
                  <a:prstClr val="black"/>
                </a:solidFill>
              </a:rPr>
              <a:t>гидробаке</a:t>
            </a:r>
            <a:r>
              <a:rPr lang="ru-RU" sz="1200" dirty="0">
                <a:solidFill>
                  <a:prstClr val="black"/>
                </a:solidFill>
              </a:rPr>
              <a:t> и контрольные лампы состояния систем самосвала.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7900" y="115888"/>
            <a:ext cx="4176713" cy="5078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prstClr val="black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b="1" i="1" dirty="0">
                <a:solidFill>
                  <a:prstClr val="black"/>
                </a:solidFill>
              </a:rPr>
              <a:t>Сигнализация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</a:rPr>
              <a:t>Электрический звуковой сигнал, электрический звуковой</a:t>
            </a:r>
            <a:endParaRPr lang="en-US" sz="1200" dirty="0">
              <a:solidFill>
                <a:prstClr val="black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</a:rPr>
              <a:t>сигнал заднего хода, передние, задние и боковые указатели поворота, передние и задние габаритные огни, фонари сигнала торможения, фонари электродинамического торможения, дневные ходовые огни.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i="1" dirty="0">
              <a:solidFill>
                <a:prstClr val="black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b="1" i="1" dirty="0">
                <a:solidFill>
                  <a:prstClr val="black"/>
                </a:solidFill>
              </a:rPr>
              <a:t>Освещение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</a:rPr>
              <a:t>Светодиодные фары головного света, две противотуманные, фары подсветки моторного отсека, фара заднего хода, фонарь противотуманный, плафон кабины, подкапотная лампа.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i="1" dirty="0">
              <a:solidFill>
                <a:prstClr val="black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b="1" i="1" dirty="0">
                <a:solidFill>
                  <a:prstClr val="black"/>
                </a:solidFill>
              </a:rPr>
              <a:t>Оборудование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prstClr val="black"/>
                </a:solidFill>
              </a:rPr>
              <a:t>Камневыталкиватели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err="1">
                <a:solidFill>
                  <a:prstClr val="black"/>
                </a:solidFill>
              </a:rPr>
              <a:t>камнеотбойники</a:t>
            </a:r>
            <a:r>
              <a:rPr lang="ru-RU" sz="1200" dirty="0">
                <a:solidFill>
                  <a:prstClr val="black"/>
                </a:solidFill>
              </a:rPr>
              <a:t>, устройство </a:t>
            </a:r>
            <a:r>
              <a:rPr lang="ru-RU" sz="1200" dirty="0" err="1">
                <a:solidFill>
                  <a:prstClr val="black"/>
                </a:solidFill>
              </a:rPr>
              <a:t>стопорения</a:t>
            </a:r>
            <a:r>
              <a:rPr lang="ru-RU" sz="1200" dirty="0">
                <a:solidFill>
                  <a:prstClr val="black"/>
                </a:solidFill>
              </a:rPr>
              <a:t> платформы в поднятом положении, система пожаротушения, противооткатные упоры, система </a:t>
            </a:r>
            <a:r>
              <a:rPr lang="ru-RU" sz="1200" dirty="0" err="1">
                <a:solidFill>
                  <a:prstClr val="black"/>
                </a:solidFill>
              </a:rPr>
              <a:t>видеообзора</a:t>
            </a:r>
            <a:r>
              <a:rPr lang="ru-RU" sz="1200" dirty="0">
                <a:solidFill>
                  <a:prstClr val="black"/>
                </a:solidFill>
              </a:rPr>
              <a:t>, предпусковой </a:t>
            </a:r>
            <a:r>
              <a:rPr lang="ru-RU" sz="1200" dirty="0" err="1">
                <a:solidFill>
                  <a:prstClr val="black"/>
                </a:solidFill>
              </a:rPr>
              <a:t>маслозакачивающий</a:t>
            </a:r>
            <a:r>
              <a:rPr lang="ru-RU" sz="1200" dirty="0">
                <a:solidFill>
                  <a:prstClr val="black"/>
                </a:solidFill>
              </a:rPr>
              <a:t> насос. Система централизованной автоматической смазки, система контроля загрузки, система контроля телеметрическая для измерения давления в шинах, устройство сигнализации приближения к высоковольтной  линии электропередач.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prstClr val="black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b="1" i="1" dirty="0">
                <a:solidFill>
                  <a:prstClr val="black"/>
                </a:solidFill>
              </a:rPr>
              <a:t>Запасные части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</a:rPr>
              <a:t>Комплект запасных частей, инструмента и принадлежностей на период гарантийной эксплуатации.</a:t>
            </a: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5839630" y="1988840"/>
            <a:ext cx="1468674" cy="1258828"/>
          </a:xfrm>
          <a:prstGeom prst="rect">
            <a:avLst/>
          </a:prstGeom>
          <a:blipFill>
            <a:blip r:embed="rId2" cstate="print">
              <a:extLst/>
            </a:blip>
            <a:srcRect/>
            <a:stretch>
              <a:fillRect l="-7000" r="-7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Прямоугольник 34"/>
          <p:cNvSpPr/>
          <p:nvPr/>
        </p:nvSpPr>
        <p:spPr>
          <a:xfrm>
            <a:off x="5839630" y="4693205"/>
            <a:ext cx="1468674" cy="1258828"/>
          </a:xfrm>
          <a:prstGeom prst="rect">
            <a:avLst/>
          </a:prstGeom>
          <a:blipFill>
            <a:blip r:embed="rId3" cstate="print">
              <a:extLst/>
            </a:blip>
            <a:srcRect/>
            <a:stretch>
              <a:fillRect l="-7000" r="-7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Прямоугольник 36"/>
          <p:cNvSpPr/>
          <p:nvPr/>
        </p:nvSpPr>
        <p:spPr>
          <a:xfrm>
            <a:off x="7380312" y="3356992"/>
            <a:ext cx="1468674" cy="1258828"/>
          </a:xfrm>
          <a:prstGeom prst="rect">
            <a:avLst/>
          </a:prstGeom>
          <a:blipFill>
            <a:blip r:embed="rId4" cstate="print">
              <a:extLst/>
            </a:blip>
            <a:srcRect/>
            <a:stretch>
              <a:fillRect l="-7000" r="-7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Прямоугольник 38"/>
          <p:cNvSpPr/>
          <p:nvPr/>
        </p:nvSpPr>
        <p:spPr>
          <a:xfrm>
            <a:off x="2728367" y="4693205"/>
            <a:ext cx="1468674" cy="1258828"/>
          </a:xfrm>
          <a:prstGeom prst="rect">
            <a:avLst/>
          </a:prstGeom>
          <a:blipFill>
            <a:blip r:embed="rId5" cstate="print">
              <a:extLst/>
            </a:blip>
            <a:srcRect/>
            <a:stretch>
              <a:fillRect l="-14000" r="-14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Прямоугольник 40"/>
          <p:cNvSpPr/>
          <p:nvPr/>
        </p:nvSpPr>
        <p:spPr>
          <a:xfrm>
            <a:off x="4304671" y="3356992"/>
            <a:ext cx="1468674" cy="1258828"/>
          </a:xfrm>
          <a:prstGeom prst="rect">
            <a:avLst/>
          </a:prstGeom>
          <a:blipFill>
            <a:blip r:embed="rId6" cstate="print">
              <a:extLst/>
            </a:blip>
            <a:srcRect/>
            <a:stretch>
              <a:fillRect l="-14000" r="-14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Прямоугольник 42"/>
          <p:cNvSpPr/>
          <p:nvPr/>
        </p:nvSpPr>
        <p:spPr>
          <a:xfrm>
            <a:off x="2728367" y="1988840"/>
            <a:ext cx="1468674" cy="1258828"/>
          </a:xfrm>
          <a:prstGeom prst="rect">
            <a:avLst/>
          </a:prstGeom>
          <a:blipFill>
            <a:blip r:embed="rId7" cstate="print">
              <a:extLst/>
            </a:blip>
            <a:srcRect/>
            <a:stretch>
              <a:fillRect l="-7000" r="-7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1" name="Прямая соединительная линия 20"/>
          <p:cNvCxnSpPr/>
          <p:nvPr/>
        </p:nvCxnSpPr>
        <p:spPr>
          <a:xfrm>
            <a:off x="596900" y="1052513"/>
            <a:ext cx="205105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6900" y="652463"/>
            <a:ext cx="19827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БЕЛАЗ серии 7558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3208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8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0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0" y="6464300"/>
            <a:ext cx="533400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1F1691F-158D-4C40-9423-A25BAB4D67D7}" type="slidenum">
              <a:rPr lang="ru-RU" altLang="ru-RU" sz="900">
                <a:cs typeface="Arial" pitchFamily="34" charset="0"/>
              </a:rPr>
              <a:pPr/>
              <a:t>2</a:t>
            </a:fld>
            <a:endParaRPr lang="ru-RU" altLang="ru-RU" sz="900">
              <a:cs typeface="Arial" pitchFamily="34" charset="0"/>
            </a:endParaRPr>
          </a:p>
        </p:txBody>
      </p:sp>
      <p:pic>
        <p:nvPicPr>
          <p:cNvPr id="932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4700" y="3357563"/>
            <a:ext cx="14398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05300" y="1989138"/>
            <a:ext cx="1438275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1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288" y="1989138"/>
            <a:ext cx="1438275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6163" y="4692650"/>
            <a:ext cx="1438275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1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05300" y="4692650"/>
            <a:ext cx="1438275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15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0" y="3357563"/>
            <a:ext cx="1438275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Box 13"/>
          <p:cNvSpPr txBox="1">
            <a:spLocks noChangeArrowheads="1"/>
          </p:cNvSpPr>
          <p:nvPr/>
        </p:nvSpPr>
        <p:spPr bwMode="auto">
          <a:xfrm>
            <a:off x="7713663" y="57245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3250" y="542925"/>
            <a:ext cx="2652713" cy="3698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Дополнительные опции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03250" y="957263"/>
            <a:ext cx="265271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1623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4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A016692-29A0-48B8-840B-CAF4642C49F0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20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16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3" y="3001963"/>
            <a:ext cx="2014537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3" y="1484313"/>
            <a:ext cx="2016125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3" y="4519613"/>
            <a:ext cx="2016125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03575" y="1557338"/>
            <a:ext cx="5402263" cy="397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кузов увеличенного объема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комплект деталей для футеровки днища  платформы из износостойкой стали 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электростартер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глушители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/>
                </a:solidFill>
              </a:rPr>
              <a:t>дополнительный автономный отопитель  кабины 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chemeClr val="tx1"/>
                </a:solidFill>
              </a:rPr>
              <a:t>топливный бак с системой ускоренной заправки 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автомагнитола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тонированные стекла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климат-контроль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система активного </a:t>
            </a:r>
            <a:r>
              <a:rPr lang="ru-RU" sz="1200" dirty="0" err="1"/>
              <a:t>видеообзора</a:t>
            </a:r>
            <a:endParaRPr lang="ru-RU" sz="1200" dirty="0"/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диагональная лестница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 err="1"/>
              <a:t>камнеотбойники</a:t>
            </a:r>
            <a:endParaRPr lang="ru-RU" sz="1200" dirty="0"/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специальное оборудование для обслуживания и ремонта самосвала</a:t>
            </a:r>
          </a:p>
          <a:p>
            <a:pPr marL="171450" indent="-1714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/>
              <a:t>комплект запасных частей на послегарантийный период эксплуатации</a:t>
            </a:r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17"/>
          <p:cNvSpPr txBox="1">
            <a:spLocks noChangeArrowheads="1"/>
          </p:cNvSpPr>
          <p:nvPr/>
        </p:nvSpPr>
        <p:spPr bwMode="auto">
          <a:xfrm>
            <a:off x="7713663" y="57245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12643" name="Rectangle 3"/>
          <p:cNvSpPr txBox="1">
            <a:spLocks noChangeArrowheads="1"/>
          </p:cNvSpPr>
          <p:nvPr/>
        </p:nvSpPr>
        <p:spPr bwMode="auto">
          <a:xfrm>
            <a:off x="3276600" y="2362200"/>
            <a:ext cx="528955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rgbClr val="B7C7FA"/>
              </a:buClr>
              <a:buSzPct val="60000"/>
              <a:buFontTx/>
              <a:buBlip>
                <a:blip r:embed="rId3"/>
              </a:buBlip>
            </a:pPr>
            <a:r>
              <a:rPr lang="ru-RU" altLang="ru-RU" sz="1200" dirty="0">
                <a:latin typeface="Calibri" pitchFamily="34" charset="0"/>
              </a:rPr>
              <a:t>Эксплуатационный расход топлива в зависимости от условий эксплуатации составляет 69 – 85 г/т*км.</a:t>
            </a:r>
          </a:p>
          <a:p>
            <a:pPr marL="319088" indent="-319088" algn="just" eaLnBrk="1" hangingPunct="1">
              <a:spcBef>
                <a:spcPts val="700"/>
              </a:spcBef>
              <a:buClr>
                <a:srgbClr val="B7C7FA"/>
              </a:buClr>
              <a:buSzPct val="60000"/>
              <a:buFontTx/>
              <a:buBlip>
                <a:blip r:embed="rId3"/>
              </a:buBlip>
            </a:pPr>
            <a:r>
              <a:rPr lang="ru-RU" altLang="ru-RU" sz="1200" dirty="0">
                <a:latin typeface="Calibri" pitchFamily="34" charset="0"/>
              </a:rPr>
              <a:t>Производительность одного самосвала от </a:t>
            </a:r>
            <a:r>
              <a:rPr lang="en-US" altLang="ru-RU" sz="1200" dirty="0">
                <a:latin typeface="Calibri" pitchFamily="34" charset="0"/>
              </a:rPr>
              <a:t>1380 </a:t>
            </a:r>
            <a:r>
              <a:rPr lang="ru-RU" altLang="ru-RU" sz="1200" dirty="0">
                <a:latin typeface="Calibri" pitchFamily="34" charset="0"/>
              </a:rPr>
              <a:t>до 1</a:t>
            </a:r>
            <a:r>
              <a:rPr lang="en-US" altLang="ru-RU" sz="1200" dirty="0">
                <a:latin typeface="Calibri" pitchFamily="34" charset="0"/>
              </a:rPr>
              <a:t>580</a:t>
            </a:r>
            <a:r>
              <a:rPr lang="ru-RU" altLang="ru-RU" sz="1200" dirty="0">
                <a:latin typeface="Calibri" pitchFamily="34" charset="0"/>
              </a:rPr>
              <a:t>  тыс. тонн</a:t>
            </a:r>
            <a:r>
              <a:rPr lang="en-US" altLang="ru-RU" sz="1200" dirty="0">
                <a:latin typeface="Calibri" pitchFamily="34" charset="0"/>
              </a:rPr>
              <a:t>/</a:t>
            </a:r>
            <a:r>
              <a:rPr lang="ru-RU" altLang="ru-RU" sz="1200" dirty="0">
                <a:latin typeface="Calibri" pitchFamily="34" charset="0"/>
              </a:rPr>
              <a:t>год.</a:t>
            </a:r>
          </a:p>
          <a:p>
            <a:pPr marL="319088" indent="-319088" algn="just" eaLnBrk="1" hangingPunct="1">
              <a:spcBef>
                <a:spcPts val="700"/>
              </a:spcBef>
              <a:buClr>
                <a:srgbClr val="B7C7FA"/>
              </a:buClr>
              <a:buSzPct val="60000"/>
              <a:buFontTx/>
              <a:buBlip>
                <a:blip r:embed="rId3"/>
              </a:buBlip>
            </a:pPr>
            <a:r>
              <a:rPr lang="ru-RU" altLang="ru-RU" sz="1200" dirty="0">
                <a:latin typeface="Calibri" pitchFamily="34" charset="0"/>
              </a:rPr>
              <a:t>Производительность одного самосвала от </a:t>
            </a:r>
            <a:r>
              <a:rPr lang="en-US" altLang="ru-RU" sz="1200" dirty="0">
                <a:latin typeface="Calibri" pitchFamily="34" charset="0"/>
              </a:rPr>
              <a:t>3450</a:t>
            </a:r>
            <a:r>
              <a:rPr lang="ru-RU" altLang="ru-RU" sz="1200" dirty="0">
                <a:latin typeface="Calibri" pitchFamily="34" charset="0"/>
              </a:rPr>
              <a:t> до</a:t>
            </a:r>
            <a:r>
              <a:rPr lang="en-US" altLang="ru-RU" sz="1200" dirty="0">
                <a:latin typeface="Calibri" pitchFamily="34" charset="0"/>
              </a:rPr>
              <a:t> 3950</a:t>
            </a:r>
            <a:r>
              <a:rPr lang="ru-RU" altLang="ru-RU" sz="1200" dirty="0">
                <a:latin typeface="Calibri" pitchFamily="34" charset="0"/>
              </a:rPr>
              <a:t> тыс. т*км</a:t>
            </a:r>
            <a:r>
              <a:rPr lang="en-US" altLang="ru-RU" sz="1200" dirty="0">
                <a:latin typeface="Calibri" pitchFamily="34" charset="0"/>
              </a:rPr>
              <a:t>/</a:t>
            </a:r>
            <a:r>
              <a:rPr lang="ru-RU" altLang="ru-RU" sz="1200" dirty="0">
                <a:latin typeface="Calibri" pitchFamily="34" charset="0"/>
              </a:rPr>
              <a:t>год.</a:t>
            </a:r>
          </a:p>
          <a:p>
            <a:pPr marL="319088" indent="-319088" algn="just" eaLnBrk="1" hangingPunct="1">
              <a:spcBef>
                <a:spcPts val="700"/>
              </a:spcBef>
              <a:buClr>
                <a:srgbClr val="B7C7FA"/>
              </a:buClr>
              <a:buSzPct val="60000"/>
              <a:buFontTx/>
              <a:buBlip>
                <a:blip r:embed="rId3"/>
              </a:buBlip>
            </a:pPr>
            <a:r>
              <a:rPr lang="ru-RU" altLang="ru-RU" sz="1200" dirty="0">
                <a:latin typeface="Calibri" pitchFamily="34" charset="0"/>
              </a:rPr>
              <a:t>Среднее расстояние перевозки от 2,9 до 4,7 км.</a:t>
            </a:r>
          </a:p>
          <a:p>
            <a:pPr marL="319088" indent="-319088" algn="just" eaLnBrk="1" hangingPunct="1">
              <a:spcBef>
                <a:spcPct val="20000"/>
              </a:spcBef>
              <a:buClr>
                <a:srgbClr val="B7C7FA"/>
              </a:buClr>
              <a:buSzPct val="80000"/>
              <a:buFont typeface="Wingdings" pitchFamily="2" charset="2"/>
              <a:buNone/>
            </a:pPr>
            <a:endParaRPr lang="ru-RU" altLang="ru-RU" sz="1200" dirty="0">
              <a:latin typeface="Calibri" pitchFamily="34" charset="0"/>
            </a:endParaRPr>
          </a:p>
          <a:p>
            <a:pPr marL="319088" indent="-319088" algn="just" eaLnBrk="1" hangingPunct="1">
              <a:spcBef>
                <a:spcPct val="20000"/>
              </a:spcBef>
              <a:buClr>
                <a:srgbClr val="B7C7FA"/>
              </a:buClr>
              <a:buSzPct val="80000"/>
              <a:buFont typeface="Wingdings" pitchFamily="2" charset="2"/>
              <a:buNone/>
            </a:pPr>
            <a:r>
              <a:rPr lang="ru-RU" altLang="ru-RU" sz="1200" i="1" u="sng" dirty="0">
                <a:latin typeface="Calibri" pitchFamily="34" charset="0"/>
              </a:rPr>
              <a:t>Примечание.</a:t>
            </a:r>
            <a:r>
              <a:rPr lang="ru-RU" altLang="ru-RU" sz="1200" i="1" dirty="0">
                <a:latin typeface="Calibri" pitchFamily="34" charset="0"/>
              </a:rPr>
              <a:t>  </a:t>
            </a:r>
            <a:r>
              <a:rPr lang="ru-RU" altLang="ru-RU" sz="1200" dirty="0">
                <a:latin typeface="Calibri" pitchFamily="34" charset="0"/>
              </a:rPr>
              <a:t>С увеличением среднего расстояния перевозки</a:t>
            </a:r>
          </a:p>
          <a:p>
            <a:pPr marL="319088" indent="-319088" algn="just" eaLnBrk="1" hangingPunct="1">
              <a:spcBef>
                <a:spcPct val="20000"/>
              </a:spcBef>
              <a:buClr>
                <a:srgbClr val="B7C7FA"/>
              </a:buClr>
              <a:buSzPct val="80000"/>
              <a:buFont typeface="Wingdings" pitchFamily="2" charset="2"/>
              <a:buNone/>
            </a:pPr>
            <a:r>
              <a:rPr lang="ru-RU" altLang="ru-RU" sz="1200" dirty="0">
                <a:latin typeface="Calibri" pitchFamily="34" charset="0"/>
              </a:rPr>
              <a:t>производительность в тыс.т уменьшается, а производительность в</a:t>
            </a:r>
          </a:p>
          <a:p>
            <a:pPr marL="319088" indent="-319088" algn="just" eaLnBrk="1" hangingPunct="1">
              <a:spcBef>
                <a:spcPct val="20000"/>
              </a:spcBef>
              <a:buClr>
                <a:srgbClr val="B7C7FA"/>
              </a:buClr>
              <a:buSzPct val="80000"/>
              <a:buFont typeface="Wingdings" pitchFamily="2" charset="2"/>
              <a:buNone/>
            </a:pPr>
            <a:r>
              <a:rPr lang="ru-RU" altLang="ru-RU" sz="1200" dirty="0">
                <a:latin typeface="Calibri" pitchFamily="34" charset="0"/>
              </a:rPr>
              <a:t>тыс. т*км увеличивается. 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31825" y="542925"/>
            <a:ext cx="3778250" cy="46355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Эксплуатационные показатели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03250" y="936625"/>
            <a:ext cx="348773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48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4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5B493C-19FB-40DB-826A-1D30095797D2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21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26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852738"/>
            <a:ext cx="201453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333875"/>
            <a:ext cx="201453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1343025"/>
            <a:ext cx="201453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31825" y="1998663"/>
            <a:ext cx="4392613" cy="871537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 smtClean="0">
                <a:solidFill>
                  <a:prstClr val="black"/>
                </a:solidFill>
              </a:rPr>
              <a:t>Первый год эксплуатации – не </a:t>
            </a:r>
            <a:r>
              <a:rPr lang="ru-RU" sz="1200" dirty="0" smtClean="0"/>
              <a:t>менее 0,9</a:t>
            </a:r>
          </a:p>
          <a:p>
            <a:pPr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 smtClean="0"/>
              <a:t>Второй год эксплуатации </a:t>
            </a:r>
            <a:r>
              <a:rPr lang="ru-RU" sz="1200" dirty="0">
                <a:solidFill>
                  <a:prstClr val="black"/>
                </a:solidFill>
              </a:rPr>
              <a:t>–</a:t>
            </a:r>
            <a:r>
              <a:rPr lang="ru-RU" sz="1200" dirty="0" smtClean="0"/>
              <a:t> не менее 0,85</a:t>
            </a:r>
          </a:p>
          <a:p>
            <a:pPr fontAlgn="auto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 smtClean="0"/>
              <a:t>Третий и последующие годы эксплуатации </a:t>
            </a:r>
            <a:r>
              <a:rPr lang="ru-RU" sz="1200" dirty="0">
                <a:solidFill>
                  <a:prstClr val="black"/>
                </a:solidFill>
              </a:rPr>
              <a:t>–</a:t>
            </a:r>
            <a:r>
              <a:rPr lang="ru-RU" sz="1200" dirty="0" smtClean="0"/>
              <a:t> не менее 0,8</a:t>
            </a:r>
            <a:endParaRPr lang="ru-RU" sz="1200" dirty="0"/>
          </a:p>
        </p:txBody>
      </p:sp>
      <p:sp>
        <p:nvSpPr>
          <p:cNvPr id="113667" name="TextBox 15"/>
          <p:cNvSpPr txBox="1">
            <a:spLocks noChangeArrowheads="1"/>
          </p:cNvSpPr>
          <p:nvPr/>
        </p:nvSpPr>
        <p:spPr bwMode="auto">
          <a:xfrm>
            <a:off x="7713663" y="57245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31825" y="542925"/>
            <a:ext cx="5595938" cy="46355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Коэффициент технической готовности (КТГ)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03250" y="936625"/>
            <a:ext cx="454501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3672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3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8FC6269-4248-41B1-8B96-B762E69BC7CC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22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3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3933825"/>
            <a:ext cx="19812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933825"/>
            <a:ext cx="19812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4788" y="3933825"/>
            <a:ext cx="19812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ъект 2"/>
          <p:cNvSpPr>
            <a:spLocks noGrp="1"/>
          </p:cNvSpPr>
          <p:nvPr>
            <p:ph sz="quarter" idx="4294967295"/>
          </p:nvPr>
        </p:nvSpPr>
        <p:spPr>
          <a:xfrm>
            <a:off x="395288" y="1773238"/>
            <a:ext cx="4032250" cy="360362"/>
          </a:xfrm>
        </p:spPr>
        <p:txBody>
          <a:bodyPr/>
          <a:lstStyle/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ru-RU" altLang="ru-RU" sz="1600" smtClean="0"/>
              <a:t>Тяговые характеристики</a:t>
            </a:r>
          </a:p>
        </p:txBody>
      </p:sp>
      <p:sp>
        <p:nvSpPr>
          <p:cNvPr id="114691" name="Объект 3"/>
          <p:cNvSpPr>
            <a:spLocks noGrp="1"/>
          </p:cNvSpPr>
          <p:nvPr>
            <p:ph sz="quarter" idx="4294967295"/>
          </p:nvPr>
        </p:nvSpPr>
        <p:spPr>
          <a:xfrm>
            <a:off x="4716463" y="1773238"/>
            <a:ext cx="3114675" cy="431800"/>
          </a:xfrm>
        </p:spPr>
        <p:txBody>
          <a:bodyPr/>
          <a:lstStyle/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ru-RU" altLang="ru-RU" sz="1600" smtClean="0"/>
              <a:t>Тормозные характеристики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215188" y="714375"/>
            <a:ext cx="157956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БЕЛАЗ 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75581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9763" y="552450"/>
            <a:ext cx="4429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Тягово-динамические характеристики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39763" y="922338"/>
            <a:ext cx="403225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4697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A19BE54-7F52-44A8-8B57-739CA460FE9E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23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4699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292350"/>
            <a:ext cx="8366125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ъект 2"/>
          <p:cNvSpPr txBox="1">
            <a:spLocks/>
          </p:cNvSpPr>
          <p:nvPr/>
        </p:nvSpPr>
        <p:spPr bwMode="auto">
          <a:xfrm>
            <a:off x="395288" y="1773238"/>
            <a:ext cx="40322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Blip>
                <a:blip r:embed="rId2"/>
              </a:buBlip>
            </a:pPr>
            <a:r>
              <a:rPr lang="ru-RU" altLang="ru-RU" sz="1600">
                <a:latin typeface="Calibri" pitchFamily="34" charset="0"/>
              </a:rPr>
              <a:t>Тяговые характеристики</a:t>
            </a:r>
          </a:p>
        </p:txBody>
      </p:sp>
      <p:sp>
        <p:nvSpPr>
          <p:cNvPr id="115715" name="Объект 3"/>
          <p:cNvSpPr txBox="1">
            <a:spLocks/>
          </p:cNvSpPr>
          <p:nvPr/>
        </p:nvSpPr>
        <p:spPr bwMode="auto">
          <a:xfrm>
            <a:off x="4716463" y="1773238"/>
            <a:ext cx="3114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Blip>
                <a:blip r:embed="rId2"/>
              </a:buBlip>
            </a:pPr>
            <a:r>
              <a:rPr lang="ru-RU" altLang="ru-RU" sz="1600">
                <a:latin typeface="Calibri" pitchFamily="34" charset="0"/>
              </a:rPr>
              <a:t>Тормозные характеристики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2338" y="711200"/>
            <a:ext cx="17637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БЕЛАЗ 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75583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115717" name="TextBox 14"/>
          <p:cNvSpPr txBox="1">
            <a:spLocks noChangeArrowheads="1"/>
          </p:cNvSpPr>
          <p:nvPr/>
        </p:nvSpPr>
        <p:spPr bwMode="auto">
          <a:xfrm>
            <a:off x="7929563" y="61563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5720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B966C1C-C315-4CF4-95C3-8CACE21C0B87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24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763" y="552450"/>
            <a:ext cx="44291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Тягово-динамические характеристики 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39763" y="922338"/>
            <a:ext cx="36449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5724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313" y="2349500"/>
            <a:ext cx="83581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ъект 2"/>
          <p:cNvSpPr txBox="1">
            <a:spLocks/>
          </p:cNvSpPr>
          <p:nvPr/>
        </p:nvSpPr>
        <p:spPr bwMode="auto">
          <a:xfrm>
            <a:off x="395288" y="1341438"/>
            <a:ext cx="40322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Blip>
                <a:blip r:embed="rId2"/>
              </a:buBlip>
            </a:pPr>
            <a:r>
              <a:rPr lang="ru-RU" altLang="ru-RU" sz="1600">
                <a:latin typeface="Calibri" pitchFamily="34" charset="0"/>
              </a:rPr>
              <a:t>Тяговые характеристики</a:t>
            </a:r>
          </a:p>
        </p:txBody>
      </p:sp>
      <p:sp>
        <p:nvSpPr>
          <p:cNvPr id="116739" name="Объект 3"/>
          <p:cNvSpPr txBox="1">
            <a:spLocks/>
          </p:cNvSpPr>
          <p:nvPr/>
        </p:nvSpPr>
        <p:spPr bwMode="auto">
          <a:xfrm>
            <a:off x="4716463" y="1341438"/>
            <a:ext cx="3114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Blip>
                <a:blip r:embed="rId2"/>
              </a:buBlip>
            </a:pPr>
            <a:r>
              <a:rPr lang="ru-RU" altLang="ru-RU" sz="1600">
                <a:latin typeface="Calibri" pitchFamily="34" charset="0"/>
              </a:rPr>
              <a:t>Тормозные характеристики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2338" y="711200"/>
            <a:ext cx="17637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БЕЛАЗ 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7558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5</a:t>
            </a:r>
          </a:p>
        </p:txBody>
      </p:sp>
      <p:sp>
        <p:nvSpPr>
          <p:cNvPr id="116741" name="TextBox 14"/>
          <p:cNvSpPr txBox="1">
            <a:spLocks noChangeArrowheads="1"/>
          </p:cNvSpPr>
          <p:nvPr/>
        </p:nvSpPr>
        <p:spPr bwMode="auto">
          <a:xfrm>
            <a:off x="7929563" y="61563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6744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5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C4FFCEB-C6B2-4FA5-84B0-AF1A79C27EFF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25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763" y="552450"/>
            <a:ext cx="44291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Тягово-динамические характеристики 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39763" y="922338"/>
            <a:ext cx="36449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6748" name="Рисунок 13" descr="75585_thormoz.png"/>
          <p:cNvPicPr>
            <a:picLocks noChangeAspect="1"/>
          </p:cNvPicPr>
          <p:nvPr/>
        </p:nvPicPr>
        <p:blipFill>
          <a:blip r:embed="rId4" cstate="print"/>
          <a:srcRect l="2174" t="1920" r="4301" b="4056"/>
          <a:stretch>
            <a:fillRect/>
          </a:stretch>
        </p:blipFill>
        <p:spPr bwMode="auto">
          <a:xfrm>
            <a:off x="539750" y="1844675"/>
            <a:ext cx="3290888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9" name="Рисунок 14" descr="75585_tyaga.png"/>
          <p:cNvPicPr>
            <a:picLocks noChangeAspect="1"/>
          </p:cNvPicPr>
          <p:nvPr/>
        </p:nvPicPr>
        <p:blipFill>
          <a:blip r:embed="rId5" cstate="print"/>
          <a:srcRect l="4327" t="1920" b="4056"/>
          <a:stretch>
            <a:fillRect/>
          </a:stretch>
        </p:blipFill>
        <p:spPr bwMode="auto">
          <a:xfrm>
            <a:off x="4932363" y="1916113"/>
            <a:ext cx="3384550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ъект 2"/>
          <p:cNvSpPr txBox="1">
            <a:spLocks/>
          </p:cNvSpPr>
          <p:nvPr/>
        </p:nvSpPr>
        <p:spPr bwMode="auto">
          <a:xfrm>
            <a:off x="395288" y="1341438"/>
            <a:ext cx="40322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Blip>
                <a:blip r:embed="rId2"/>
              </a:buBlip>
            </a:pPr>
            <a:r>
              <a:rPr lang="ru-RU" altLang="ru-RU" sz="1600">
                <a:latin typeface="Calibri" pitchFamily="34" charset="0"/>
              </a:rPr>
              <a:t>Тяговые характеристики</a:t>
            </a:r>
          </a:p>
        </p:txBody>
      </p:sp>
      <p:sp>
        <p:nvSpPr>
          <p:cNvPr id="116739" name="Объект 3"/>
          <p:cNvSpPr txBox="1">
            <a:spLocks/>
          </p:cNvSpPr>
          <p:nvPr/>
        </p:nvSpPr>
        <p:spPr bwMode="auto">
          <a:xfrm>
            <a:off x="4716463" y="1341438"/>
            <a:ext cx="3114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Blip>
                <a:blip r:embed="rId2"/>
              </a:buBlip>
            </a:pPr>
            <a:r>
              <a:rPr lang="ru-RU" altLang="ru-RU" sz="1600">
                <a:latin typeface="Calibri" pitchFamily="34" charset="0"/>
              </a:rPr>
              <a:t>Тормозные характеристики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2338" y="711200"/>
            <a:ext cx="17637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БЕЛАЗ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7558F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116741" name="TextBox 14"/>
          <p:cNvSpPr txBox="1">
            <a:spLocks noChangeArrowheads="1"/>
          </p:cNvSpPr>
          <p:nvPr/>
        </p:nvSpPr>
        <p:spPr bwMode="auto">
          <a:xfrm>
            <a:off x="7929563" y="61563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6744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5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C4FFCEB-C6B2-4FA5-84B0-AF1A79C27EFF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26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763" y="552450"/>
            <a:ext cx="44291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Тягово-динамические характеристики 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39763" y="922338"/>
            <a:ext cx="36449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 descr="tyaG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916831"/>
            <a:ext cx="3384376" cy="3808939"/>
          </a:xfrm>
          <a:prstGeom prst="rect">
            <a:avLst/>
          </a:prstGeom>
        </p:spPr>
      </p:pic>
      <p:pic>
        <p:nvPicPr>
          <p:cNvPr id="16" name="Рисунок 15" descr="thorMoz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916831"/>
            <a:ext cx="3298664" cy="3712475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ъект 2"/>
          <p:cNvSpPr txBox="1">
            <a:spLocks/>
          </p:cNvSpPr>
          <p:nvPr/>
        </p:nvSpPr>
        <p:spPr bwMode="auto">
          <a:xfrm>
            <a:off x="395288" y="1412454"/>
            <a:ext cx="40322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Blip>
                <a:blip r:embed="rId2"/>
              </a:buBlip>
            </a:pPr>
            <a:r>
              <a:rPr lang="ru-RU" altLang="ru-RU" sz="1600" dirty="0">
                <a:latin typeface="Calibri" pitchFamily="34" charset="0"/>
              </a:rPr>
              <a:t>Тяговые характеристики</a:t>
            </a:r>
          </a:p>
        </p:txBody>
      </p:sp>
      <p:sp>
        <p:nvSpPr>
          <p:cNvPr id="116739" name="Объект 3"/>
          <p:cNvSpPr txBox="1">
            <a:spLocks/>
          </p:cNvSpPr>
          <p:nvPr/>
        </p:nvSpPr>
        <p:spPr bwMode="auto">
          <a:xfrm>
            <a:off x="5201741" y="1413024"/>
            <a:ext cx="3114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Blip>
                <a:blip r:embed="rId2"/>
              </a:buBlip>
            </a:pPr>
            <a:r>
              <a:rPr lang="ru-RU" altLang="ru-RU" sz="1600" dirty="0">
                <a:latin typeface="Calibri" pitchFamily="34" charset="0"/>
              </a:rPr>
              <a:t>Тормозные характеристики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2338" y="711200"/>
            <a:ext cx="17637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БЕЛАЗ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7558B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116741" name="TextBox 14"/>
          <p:cNvSpPr txBox="1">
            <a:spLocks noChangeArrowheads="1"/>
          </p:cNvSpPr>
          <p:nvPr/>
        </p:nvSpPr>
        <p:spPr bwMode="auto">
          <a:xfrm>
            <a:off x="7929563" y="61563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6744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5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C4FFCEB-C6B2-4FA5-84B0-AF1A79C27EFF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27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763" y="552450"/>
            <a:ext cx="44291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Тягово-динамические характеристики 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39763" y="922338"/>
            <a:ext cx="36449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 descr="tyg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1" y="1988839"/>
            <a:ext cx="3354373" cy="3486152"/>
          </a:xfrm>
          <a:prstGeom prst="rect">
            <a:avLst/>
          </a:prstGeom>
        </p:spPr>
      </p:pic>
      <p:pic>
        <p:nvPicPr>
          <p:cNvPr id="13" name="Рисунок 12" descr="thormoz.jpg"/>
          <p:cNvPicPr>
            <a:picLocks noChangeAspect="1"/>
          </p:cNvPicPr>
          <p:nvPr/>
        </p:nvPicPr>
        <p:blipFill>
          <a:blip r:embed="rId5" cstate="print"/>
          <a:srcRect r="2703"/>
          <a:stretch>
            <a:fillRect/>
          </a:stretch>
        </p:blipFill>
        <p:spPr>
          <a:xfrm>
            <a:off x="4860032" y="2132856"/>
            <a:ext cx="3168352" cy="334841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 24"/>
          <p:cNvSpPr/>
          <p:nvPr/>
        </p:nvSpPr>
        <p:spPr>
          <a:xfrm rot="16200000">
            <a:off x="-157956" y="3861594"/>
            <a:ext cx="2159000" cy="427038"/>
          </a:xfrm>
          <a:custGeom>
            <a:avLst/>
            <a:gdLst>
              <a:gd name="connsiteX0" fmla="*/ 0 w 2358730"/>
              <a:gd name="connsiteY0" fmla="*/ 0 h 426111"/>
              <a:gd name="connsiteX1" fmla="*/ 2358730 w 2358730"/>
              <a:gd name="connsiteY1" fmla="*/ 0 h 426111"/>
              <a:gd name="connsiteX2" fmla="*/ 2358730 w 2358730"/>
              <a:gd name="connsiteY2" fmla="*/ 426111 h 426111"/>
              <a:gd name="connsiteX3" fmla="*/ 0 w 2358730"/>
              <a:gd name="connsiteY3" fmla="*/ 426111 h 426111"/>
              <a:gd name="connsiteX4" fmla="*/ 0 w 2358730"/>
              <a:gd name="connsiteY4" fmla="*/ 0 h 42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730" h="426111">
                <a:moveTo>
                  <a:pt x="0" y="0"/>
                </a:moveTo>
                <a:lnTo>
                  <a:pt x="2358730" y="0"/>
                </a:lnTo>
                <a:lnTo>
                  <a:pt x="2358730" y="426111"/>
                </a:lnTo>
                <a:lnTo>
                  <a:pt x="0" y="42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-1" tIns="-1" rIns="375807" bIns="0" spcCol="1270"/>
          <a:lstStyle/>
          <a:p>
            <a:pPr algn="r" defTabSz="533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b="1" i="1" dirty="0">
                <a:ln/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Вид техобслуживания и</a:t>
            </a:r>
            <a:endParaRPr lang="en-US" sz="1200" b="1" i="1" dirty="0">
              <a:ln/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itchFamily="34" charset="0"/>
            </a:endParaRPr>
          </a:p>
          <a:p>
            <a:pPr algn="r" defTabSz="533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b="1" i="1" dirty="0">
                <a:ln/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ремонта</a:t>
            </a:r>
            <a:endParaRPr lang="ru-RU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1198563" y="3014663"/>
            <a:ext cx="2122487" cy="2359025"/>
          </a:xfrm>
          <a:custGeom>
            <a:avLst/>
            <a:gdLst>
              <a:gd name="connsiteX0" fmla="*/ 0 w 2122488"/>
              <a:gd name="connsiteY0" fmla="*/ 0 h 2358730"/>
              <a:gd name="connsiteX1" fmla="*/ 2122488 w 2122488"/>
              <a:gd name="connsiteY1" fmla="*/ 0 h 2358730"/>
              <a:gd name="connsiteX2" fmla="*/ 2122488 w 2122488"/>
              <a:gd name="connsiteY2" fmla="*/ 2358730 h 2358730"/>
              <a:gd name="connsiteX3" fmla="*/ 0 w 2122488"/>
              <a:gd name="connsiteY3" fmla="*/ 2358730 h 2358730"/>
              <a:gd name="connsiteX4" fmla="*/ 0 w 2122488"/>
              <a:gd name="connsiteY4" fmla="*/ 0 h 235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488" h="2358730">
                <a:moveTo>
                  <a:pt x="0" y="0"/>
                </a:moveTo>
                <a:lnTo>
                  <a:pt x="2122488" y="0"/>
                </a:lnTo>
                <a:lnTo>
                  <a:pt x="2122488" y="2358730"/>
                </a:lnTo>
                <a:lnTo>
                  <a:pt x="0" y="2358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1120" tIns="375807" rIns="71120" bIns="71120" spcCol="1270"/>
          <a:lstStyle/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chemeClr val="accent1"/>
                </a:solidFill>
              </a:rPr>
              <a:t> ежедневное обслуживание</a:t>
            </a: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chemeClr val="accent1"/>
              </a:solidFill>
            </a:endParaRP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chemeClr val="accent1"/>
                </a:solidFill>
              </a:rPr>
              <a:t> техобслуживание ТО-1</a:t>
            </a: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chemeClr val="accent1"/>
              </a:solidFill>
            </a:endParaRP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chemeClr val="accent1"/>
                </a:solidFill>
              </a:rPr>
              <a:t> техобслуживание ТО-2</a:t>
            </a: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chemeClr val="accent1"/>
              </a:solidFill>
            </a:endParaRP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chemeClr val="accent1"/>
                </a:solidFill>
              </a:rPr>
              <a:t> техобслуживание ТО-3</a:t>
            </a: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chemeClr val="accent1"/>
              </a:solidFill>
            </a:endParaRP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chemeClr val="accent1"/>
                </a:solidFill>
              </a:rPr>
              <a:t> сезонное обслуживание СО</a:t>
            </a: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prstClr val="white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 rot="16200000">
            <a:off x="2664618" y="4053682"/>
            <a:ext cx="2500313" cy="425450"/>
          </a:xfrm>
          <a:custGeom>
            <a:avLst/>
            <a:gdLst>
              <a:gd name="connsiteX0" fmla="*/ 0 w 2358730"/>
              <a:gd name="connsiteY0" fmla="*/ 0 h 426111"/>
              <a:gd name="connsiteX1" fmla="*/ 2358730 w 2358730"/>
              <a:gd name="connsiteY1" fmla="*/ 0 h 426111"/>
              <a:gd name="connsiteX2" fmla="*/ 2358730 w 2358730"/>
              <a:gd name="connsiteY2" fmla="*/ 426111 h 426111"/>
              <a:gd name="connsiteX3" fmla="*/ 0 w 2358730"/>
              <a:gd name="connsiteY3" fmla="*/ 426111 h 426111"/>
              <a:gd name="connsiteX4" fmla="*/ 0 w 2358730"/>
              <a:gd name="connsiteY4" fmla="*/ 0 h 42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730" h="426111">
                <a:moveTo>
                  <a:pt x="0" y="0"/>
                </a:moveTo>
                <a:lnTo>
                  <a:pt x="2358730" y="0"/>
                </a:lnTo>
                <a:lnTo>
                  <a:pt x="2358730" y="426111"/>
                </a:lnTo>
                <a:lnTo>
                  <a:pt x="0" y="42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-1" tIns="-1" rIns="375807" bIns="0" spcCol="1270"/>
          <a:lstStyle/>
          <a:p>
            <a:pPr algn="r" defTabSz="533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b="1" i="1" dirty="0">
                <a:ln/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Периодичность проведения,</a:t>
            </a:r>
            <a:endParaRPr lang="en-US" sz="1200" b="1" i="1" dirty="0">
              <a:ln/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itchFamily="34" charset="0"/>
            </a:endParaRPr>
          </a:p>
          <a:p>
            <a:pPr algn="r" defTabSz="533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b="1" i="1" dirty="0" err="1">
                <a:ln/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моточасов</a:t>
            </a:r>
            <a:r>
              <a:rPr lang="ru-RU" sz="1200" b="1" i="1" dirty="0">
                <a:ln/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 (км)</a:t>
            </a:r>
            <a:endParaRPr lang="ru-RU" sz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230688" y="2995613"/>
            <a:ext cx="2122487" cy="2359025"/>
          </a:xfrm>
          <a:custGeom>
            <a:avLst/>
            <a:gdLst>
              <a:gd name="connsiteX0" fmla="*/ 0 w 2122488"/>
              <a:gd name="connsiteY0" fmla="*/ 0 h 2358730"/>
              <a:gd name="connsiteX1" fmla="*/ 2122488 w 2122488"/>
              <a:gd name="connsiteY1" fmla="*/ 0 h 2358730"/>
              <a:gd name="connsiteX2" fmla="*/ 2122488 w 2122488"/>
              <a:gd name="connsiteY2" fmla="*/ 2358730 h 2358730"/>
              <a:gd name="connsiteX3" fmla="*/ 0 w 2122488"/>
              <a:gd name="connsiteY3" fmla="*/ 2358730 h 2358730"/>
              <a:gd name="connsiteX4" fmla="*/ 0 w 2122488"/>
              <a:gd name="connsiteY4" fmla="*/ 0 h 235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488" h="2358730">
                <a:moveTo>
                  <a:pt x="0" y="0"/>
                </a:moveTo>
                <a:lnTo>
                  <a:pt x="2122488" y="0"/>
                </a:lnTo>
                <a:lnTo>
                  <a:pt x="2122488" y="2358730"/>
                </a:lnTo>
                <a:lnTo>
                  <a:pt x="0" y="2358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shade val="50000"/>
              <a:hueOff val="87574"/>
              <a:satOff val="59488"/>
              <a:lumOff val="31718"/>
              <a:alphaOff val="0"/>
            </a:schemeClr>
          </a:fillRef>
          <a:effectRef idx="2">
            <a:schemeClr val="accent2">
              <a:shade val="50000"/>
              <a:hueOff val="87574"/>
              <a:satOff val="59488"/>
              <a:lumOff val="31718"/>
              <a:alphaOff val="0"/>
            </a:schemeClr>
          </a:effectRef>
          <a:fontRef idx="minor">
            <a:schemeClr val="lt1"/>
          </a:fontRef>
        </p:style>
        <p:txBody>
          <a:bodyPr lIns="71120" tIns="375807" rIns="71120" bIns="71120" spcCol="1270"/>
          <a:lstStyle/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rgbClr val="08237A"/>
                </a:solidFill>
              </a:rPr>
              <a:t> один раз в сутки</a:t>
            </a: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rgbClr val="08237A"/>
              </a:solidFill>
            </a:endParaRP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rgbClr val="08237A"/>
                </a:solidFill>
              </a:rPr>
              <a:t> 250 (5000, не более)</a:t>
            </a: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rgbClr val="08237A"/>
              </a:solidFill>
            </a:endParaRP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rgbClr val="08237A"/>
                </a:solidFill>
              </a:rPr>
              <a:t> 500 (10000, не более)</a:t>
            </a: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rgbClr val="08237A"/>
              </a:solidFill>
            </a:endParaRP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rgbClr val="08237A"/>
                </a:solidFill>
              </a:rPr>
              <a:t> 1000 (20000, не более)</a:t>
            </a: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rgbClr val="08237A"/>
              </a:solidFill>
            </a:endParaRPr>
          </a:p>
          <a:p>
            <a:pPr marL="57150" lvl="1" indent="-57150" algn="ctr" defTabSz="4445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rgbClr val="08237A"/>
                </a:solidFill>
              </a:rPr>
              <a:t> При подготовке к весенне-летней или осенне-зимней эксплуатации</a:t>
            </a:r>
          </a:p>
        </p:txBody>
      </p:sp>
      <p:sp>
        <p:nvSpPr>
          <p:cNvPr id="117766" name="TextBox 28"/>
          <p:cNvSpPr txBox="1">
            <a:spLocks noChangeArrowheads="1"/>
          </p:cNvSpPr>
          <p:nvPr/>
        </p:nvSpPr>
        <p:spPr bwMode="auto">
          <a:xfrm>
            <a:off x="7310438" y="448627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17767" name="TextBox 16"/>
          <p:cNvSpPr txBox="1">
            <a:spLocks noChangeArrowheads="1"/>
          </p:cNvSpPr>
          <p:nvPr/>
        </p:nvSpPr>
        <p:spPr bwMode="auto">
          <a:xfrm>
            <a:off x="7929563" y="61563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221538" y="3014663"/>
            <a:ext cx="1382712" cy="2339975"/>
          </a:xfrm>
          <a:custGeom>
            <a:avLst/>
            <a:gdLst>
              <a:gd name="connsiteX0" fmla="*/ 0 w 1382216"/>
              <a:gd name="connsiteY0" fmla="*/ 0 h 1317600"/>
              <a:gd name="connsiteX1" fmla="*/ 1382216 w 1382216"/>
              <a:gd name="connsiteY1" fmla="*/ 0 h 1317600"/>
              <a:gd name="connsiteX2" fmla="*/ 1382216 w 1382216"/>
              <a:gd name="connsiteY2" fmla="*/ 1317600 h 1317600"/>
              <a:gd name="connsiteX3" fmla="*/ 0 w 1382216"/>
              <a:gd name="connsiteY3" fmla="*/ 1317600 h 1317600"/>
              <a:gd name="connsiteX4" fmla="*/ 0 w 1382216"/>
              <a:gd name="connsiteY4" fmla="*/ 0 h 13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216" h="1317600">
                <a:moveTo>
                  <a:pt x="0" y="0"/>
                </a:moveTo>
                <a:lnTo>
                  <a:pt x="1382216" y="0"/>
                </a:lnTo>
                <a:lnTo>
                  <a:pt x="1382216" y="1317600"/>
                </a:lnTo>
                <a:lnTo>
                  <a:pt x="0" y="1317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  <a:alpha val="90000"/>
            </a:schemeClr>
          </a:solidFill>
        </p:spPr>
        <p:style>
          <a:lnRef idx="1"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4676" tIns="74676" rIns="99568" bIns="112014" spcCol="1270"/>
          <a:lstStyle/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ln/>
              <a:solidFill>
                <a:schemeClr val="accent2">
                  <a:lumMod val="25000"/>
                </a:schemeClr>
              </a:solidFill>
            </a:endParaRP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ln/>
              <a:solidFill>
                <a:schemeClr val="accent2">
                  <a:lumMod val="25000"/>
                </a:schemeClr>
              </a:solidFill>
            </a:endParaRP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ln/>
                <a:solidFill>
                  <a:schemeClr val="bg1"/>
                </a:solidFill>
              </a:rPr>
              <a:t>0,7</a:t>
            </a: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chemeClr val="bg1"/>
              </a:solidFill>
            </a:endParaRP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ln/>
                <a:solidFill>
                  <a:schemeClr val="bg1"/>
                </a:solidFill>
              </a:rPr>
              <a:t>1</a:t>
            </a:r>
            <a:r>
              <a:rPr lang="en-US" sz="1000" dirty="0">
                <a:ln/>
                <a:solidFill>
                  <a:schemeClr val="bg1"/>
                </a:solidFill>
                <a:latin typeface="Calibri" pitchFamily="34" charset="0"/>
              </a:rPr>
              <a:t>7</a:t>
            </a:r>
            <a:r>
              <a:rPr lang="ru-RU" sz="1000" dirty="0">
                <a:ln/>
                <a:solidFill>
                  <a:schemeClr val="bg1"/>
                </a:solidFill>
              </a:rPr>
              <a:t>,0</a:t>
            </a: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chemeClr val="bg1"/>
              </a:solidFill>
            </a:endParaRP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38</a:t>
            </a:r>
            <a:r>
              <a:rPr lang="ru-RU" sz="1000" dirty="0">
                <a:solidFill>
                  <a:schemeClr val="bg1"/>
                </a:solidFill>
              </a:rPr>
              <a:t>,0</a:t>
            </a: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chemeClr val="bg1"/>
              </a:solidFill>
            </a:endParaRP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53</a:t>
            </a:r>
            <a:r>
              <a:rPr lang="ru-RU" sz="1000" dirty="0">
                <a:solidFill>
                  <a:schemeClr val="bg1"/>
                </a:solidFill>
              </a:rPr>
              <a:t>,0</a:t>
            </a: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ru-RU" sz="1000" dirty="0">
              <a:solidFill>
                <a:schemeClr val="bg1"/>
              </a:solidFill>
            </a:endParaRPr>
          </a:p>
          <a:p>
            <a:pPr marL="114300" lvl="1" indent="-114300" algn="ctr" defTabSz="622300" eaLnBrk="1" fontAlgn="auto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ru-RU" sz="1000" dirty="0">
                <a:solidFill>
                  <a:schemeClr val="bg1"/>
                </a:solidFill>
              </a:rPr>
              <a:t>2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ru-RU" sz="1000" dirty="0">
                <a:solidFill>
                  <a:schemeClr val="bg1"/>
                </a:solidFill>
              </a:rPr>
              <a:t>,0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293688" y="542925"/>
            <a:ext cx="3287712" cy="50323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Техническое обслуживание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63575" y="974725"/>
            <a:ext cx="302418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7773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4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F2FA766-125E-43ED-AD72-13BC28408898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28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 rot="16200000">
            <a:off x="5695156" y="4053682"/>
            <a:ext cx="2500313" cy="425450"/>
          </a:xfrm>
          <a:custGeom>
            <a:avLst/>
            <a:gdLst>
              <a:gd name="connsiteX0" fmla="*/ 0 w 2358730"/>
              <a:gd name="connsiteY0" fmla="*/ 0 h 426111"/>
              <a:gd name="connsiteX1" fmla="*/ 2358730 w 2358730"/>
              <a:gd name="connsiteY1" fmla="*/ 0 h 426111"/>
              <a:gd name="connsiteX2" fmla="*/ 2358730 w 2358730"/>
              <a:gd name="connsiteY2" fmla="*/ 426111 h 426111"/>
              <a:gd name="connsiteX3" fmla="*/ 0 w 2358730"/>
              <a:gd name="connsiteY3" fmla="*/ 426111 h 426111"/>
              <a:gd name="connsiteX4" fmla="*/ 0 w 2358730"/>
              <a:gd name="connsiteY4" fmla="*/ 0 h 42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730" h="426111">
                <a:moveTo>
                  <a:pt x="0" y="0"/>
                </a:moveTo>
                <a:lnTo>
                  <a:pt x="2358730" y="0"/>
                </a:lnTo>
                <a:lnTo>
                  <a:pt x="2358730" y="426111"/>
                </a:lnTo>
                <a:lnTo>
                  <a:pt x="0" y="4261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-1" tIns="-1" rIns="375807" bIns="0" spcCol="1270"/>
          <a:lstStyle/>
          <a:p>
            <a:pPr algn="r" defTabSz="53340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b="1" i="1" dirty="0">
                <a:ln/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Трудоемкость и простои при техническом обслуживании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1550" y="2162175"/>
            <a:ext cx="1438275" cy="971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777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2135188"/>
            <a:ext cx="14382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475" y="2135188"/>
            <a:ext cx="14382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700338" y="1762125"/>
          <a:ext cx="5688012" cy="3517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006">
                  <a:extLst>
                    <a:ext uri="{9D8B030D-6E8A-4147-A177-3AD203B41FA5}"/>
                  </a:extLst>
                </a:gridCol>
                <a:gridCol w="2736006">
                  <a:extLst>
                    <a:ext uri="{9D8B030D-6E8A-4147-A177-3AD203B41FA5}"/>
                  </a:extLst>
                </a:gridCol>
              </a:tblGrid>
              <a:tr h="37153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САМОСВАЛ</a:t>
                      </a:r>
                      <a:endParaRPr lang="ru-RU" sz="1100" b="1" i="0" dirty="0"/>
                    </a:p>
                  </a:txBody>
                  <a:tcPr marL="73388" marR="73388" marT="36699" marB="3669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 год или 60 000 км (что наступит ранее)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/>
                </a:tc>
                <a:extLst>
                  <a:ext uri="{0D108BD9-81ED-4DB2-BD59-A6C34878D82A}"/>
                </a:extLst>
              </a:tr>
              <a:tr h="25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Основная на двигатель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 год (без ограничения по пробегу)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804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Продленная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на главные части двигателя (блок цилиндров, распределительный вал, коленчатый вал и шатуны) 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10000 м/ч или 3 года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Тяговый генератор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12000 м/ч или 2 года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5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Тяговый электродвигатель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12000 м/ч или 2 года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Редуктор мотор-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колес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9000 м/ч или 1,5 года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5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Подвеска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9000 м/ч или 1,5 года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Кузов</a:t>
                      </a:r>
                      <a:endParaRPr lang="ru-RU" sz="1200" i="1" dirty="0" smtClean="0"/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9000 м/ч или 1,5 года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5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Рама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30000 м/ч или 5 лет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6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90%-ный ресурс, км, не менее</a:t>
                      </a:r>
                      <a:endParaRPr kumimoji="0" lang="ru-RU" sz="12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1 000 000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91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Средняя наработка на отказ, км, не менее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5 000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3388" marR="73388" marT="36699" marB="3669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36588" y="542925"/>
            <a:ext cx="3287712" cy="50323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smtClean="0">
                <a:solidFill>
                  <a:schemeClr val="accent2">
                    <a:lumMod val="50000"/>
                  </a:schemeClr>
                </a:solidFill>
              </a:rPr>
              <a:t>Гарантии изготовителя</a:t>
            </a:r>
            <a:endParaRPr lang="ru-RU" sz="1800" b="1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63575" y="974725"/>
            <a:ext cx="26130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8828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82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12ECCAC-98BF-4B12-986F-527AECFDE2A1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29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117"/>
          <p:cNvSpPr txBox="1">
            <a:spLocks noChangeArrowheads="1"/>
          </p:cNvSpPr>
          <p:nvPr/>
        </p:nvSpPr>
        <p:spPr bwMode="auto">
          <a:xfrm>
            <a:off x="7820025" y="5530850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94211" name="Прямоугольник 74"/>
          <p:cNvSpPr>
            <a:spLocks noChangeArrowheads="1"/>
          </p:cNvSpPr>
          <p:nvPr/>
        </p:nvSpPr>
        <p:spPr bwMode="auto">
          <a:xfrm>
            <a:off x="6500813" y="285750"/>
            <a:ext cx="207168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100">
                <a:solidFill>
                  <a:schemeClr val="bg1"/>
                </a:solidFill>
                <a:latin typeface="Calibri" pitchFamily="34" charset="0"/>
              </a:rPr>
              <a:t>2006-2010 г. - изготовление опытно-промышленной партии БЕЛАЗ-75570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603250" y="973138"/>
            <a:ext cx="20669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03250" y="566738"/>
            <a:ext cx="20716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История создания</a:t>
            </a:r>
          </a:p>
        </p:txBody>
      </p:sp>
      <p:sp>
        <p:nvSpPr>
          <p:cNvPr id="94214" name="TextBox 50"/>
          <p:cNvSpPr txBox="1">
            <a:spLocks noChangeArrowheads="1"/>
          </p:cNvSpPr>
          <p:nvPr/>
        </p:nvSpPr>
        <p:spPr bwMode="auto">
          <a:xfrm>
            <a:off x="683568" y="1931348"/>
            <a:ext cx="3471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200" dirty="0">
                <a:solidFill>
                  <a:srgbClr val="0E3BCA"/>
                </a:solidFill>
                <a:latin typeface="Calibri" pitchFamily="34" charset="0"/>
              </a:rPr>
              <a:t>20</a:t>
            </a:r>
            <a:r>
              <a:rPr lang="ru-RU" altLang="ru-RU" sz="1200" dirty="0">
                <a:solidFill>
                  <a:srgbClr val="0E3BCA"/>
                </a:solidFill>
                <a:latin typeface="Calibri" pitchFamily="34" charset="0"/>
              </a:rPr>
              <a:t>12</a:t>
            </a:r>
            <a:r>
              <a:rPr lang="en-US" altLang="ru-RU" sz="1200" dirty="0">
                <a:solidFill>
                  <a:srgbClr val="0E3BCA"/>
                </a:solidFill>
                <a:latin typeface="Calibri" pitchFamily="34" charset="0"/>
              </a:rPr>
              <a:t> </a:t>
            </a:r>
            <a:r>
              <a:rPr lang="ru-RU" altLang="ru-RU" sz="1200" dirty="0">
                <a:solidFill>
                  <a:srgbClr val="0E3BCA"/>
                </a:solidFill>
                <a:latin typeface="Calibri" pitchFamily="34" charset="0"/>
              </a:rPr>
              <a:t>г.</a:t>
            </a:r>
            <a:r>
              <a:rPr lang="ru-RU" altLang="ru-RU" sz="1200" dirty="0">
                <a:latin typeface="Calibri" pitchFamily="34" charset="0"/>
              </a:rPr>
              <a:t> – разработка и изготовление БЕЛАЗ-75581</a:t>
            </a:r>
            <a:r>
              <a:rPr lang="ru-RU" altLang="ru-RU" sz="1200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eaLnBrk="1" hangingPunct="1"/>
            <a:r>
              <a:rPr lang="ru-RU" altLang="ru-RU" sz="1200" dirty="0">
                <a:solidFill>
                  <a:srgbClr val="0E3BCA"/>
                </a:solidFill>
                <a:latin typeface="Calibri" pitchFamily="34" charset="0"/>
              </a:rPr>
              <a:t>2015 г.</a:t>
            </a:r>
            <a:r>
              <a:rPr lang="ru-RU" altLang="ru-RU" sz="1200" dirty="0">
                <a:latin typeface="Calibri" pitchFamily="34" charset="0"/>
              </a:rPr>
              <a:t> – разработка и изготовление БЕЛАЗ-75583</a:t>
            </a:r>
          </a:p>
          <a:p>
            <a:pPr eaLnBrk="1" hangingPunct="1"/>
            <a:r>
              <a:rPr lang="ru-RU" altLang="ru-RU" sz="1200" dirty="0">
                <a:solidFill>
                  <a:srgbClr val="0E3BCA"/>
                </a:solidFill>
                <a:latin typeface="Calibri" pitchFamily="34" charset="0"/>
              </a:rPr>
              <a:t>2017 г. </a:t>
            </a:r>
            <a:r>
              <a:rPr lang="ru-RU" altLang="ru-RU" sz="1200" dirty="0">
                <a:latin typeface="Calibri" pitchFamily="34" charset="0"/>
              </a:rPr>
              <a:t>– разработка и изготовление </a:t>
            </a:r>
            <a:r>
              <a:rPr lang="ru-RU" altLang="ru-RU" sz="1200" dirty="0" smtClean="0">
                <a:latin typeface="Calibri" pitchFamily="34" charset="0"/>
              </a:rPr>
              <a:t>БЕЛАЗ-75585</a:t>
            </a:r>
            <a:endParaRPr lang="en-US" altLang="ru-RU" sz="1200" dirty="0" smtClean="0">
              <a:latin typeface="Calibri" pitchFamily="34" charset="0"/>
            </a:endParaRPr>
          </a:p>
          <a:p>
            <a:pPr eaLnBrk="1" hangingPunct="1"/>
            <a:r>
              <a:rPr lang="ru-RU" altLang="ru-RU" sz="1200" dirty="0" smtClean="0">
                <a:solidFill>
                  <a:srgbClr val="0E3BCA"/>
                </a:solidFill>
                <a:latin typeface="Calibri" pitchFamily="34" charset="0"/>
              </a:rPr>
              <a:t>201</a:t>
            </a:r>
            <a:r>
              <a:rPr lang="en-US" altLang="ru-RU" sz="1200" dirty="0" smtClean="0">
                <a:solidFill>
                  <a:srgbClr val="0E3BCA"/>
                </a:solidFill>
                <a:latin typeface="Calibri" pitchFamily="34" charset="0"/>
              </a:rPr>
              <a:t>9</a:t>
            </a:r>
            <a:r>
              <a:rPr lang="ru-RU" altLang="ru-RU" sz="1200" dirty="0" smtClean="0">
                <a:solidFill>
                  <a:srgbClr val="0E3BCA"/>
                </a:solidFill>
                <a:latin typeface="Calibri" pitchFamily="34" charset="0"/>
              </a:rPr>
              <a:t> г. </a:t>
            </a:r>
            <a:r>
              <a:rPr lang="ru-RU" altLang="ru-RU" sz="1200" dirty="0" smtClean="0">
                <a:latin typeface="Calibri" pitchFamily="34" charset="0"/>
              </a:rPr>
              <a:t>– разработка и изготовление БЕЛАЗ-7558</a:t>
            </a:r>
            <a:r>
              <a:rPr lang="en-US" altLang="ru-RU" sz="1200" dirty="0" smtClean="0">
                <a:latin typeface="Calibri" pitchFamily="34" charset="0"/>
              </a:rPr>
              <a:t>B</a:t>
            </a:r>
          </a:p>
          <a:p>
            <a:pPr eaLnBrk="1" hangingPunct="1"/>
            <a:r>
              <a:rPr lang="ru-RU" altLang="ru-RU" sz="1200" dirty="0" smtClean="0">
                <a:solidFill>
                  <a:srgbClr val="0E3BCA"/>
                </a:solidFill>
                <a:latin typeface="Calibri" pitchFamily="34" charset="0"/>
              </a:rPr>
              <a:t>201</a:t>
            </a:r>
            <a:r>
              <a:rPr lang="en-US" altLang="ru-RU" sz="1200" dirty="0" smtClean="0">
                <a:solidFill>
                  <a:srgbClr val="0E3BCA"/>
                </a:solidFill>
                <a:latin typeface="Calibri" pitchFamily="34" charset="0"/>
              </a:rPr>
              <a:t>9</a:t>
            </a:r>
            <a:r>
              <a:rPr lang="ru-RU" altLang="ru-RU" sz="1200" dirty="0" smtClean="0">
                <a:solidFill>
                  <a:srgbClr val="0E3BCA"/>
                </a:solidFill>
                <a:latin typeface="Calibri" pitchFamily="34" charset="0"/>
              </a:rPr>
              <a:t> г. </a:t>
            </a:r>
            <a:r>
              <a:rPr lang="ru-RU" altLang="ru-RU" sz="1200" dirty="0" smtClean="0">
                <a:latin typeface="Calibri" pitchFamily="34" charset="0"/>
              </a:rPr>
              <a:t>– разработка и изготовление БЕЛАЗ-7558</a:t>
            </a:r>
            <a:r>
              <a:rPr lang="en-US" altLang="ru-RU" sz="1200" dirty="0" smtClean="0">
                <a:latin typeface="Calibri" pitchFamily="34" charset="0"/>
              </a:rPr>
              <a:t>C</a:t>
            </a:r>
          </a:p>
          <a:p>
            <a:pPr eaLnBrk="1" hangingPunct="1"/>
            <a:r>
              <a:rPr lang="ru-RU" altLang="ru-RU" sz="1200" dirty="0" smtClean="0">
                <a:solidFill>
                  <a:srgbClr val="0E3BCA"/>
                </a:solidFill>
                <a:latin typeface="Calibri" pitchFamily="34" charset="0"/>
              </a:rPr>
              <a:t>201</a:t>
            </a:r>
            <a:r>
              <a:rPr lang="en-US" altLang="ru-RU" sz="1200" dirty="0" smtClean="0">
                <a:solidFill>
                  <a:srgbClr val="0E3BCA"/>
                </a:solidFill>
                <a:latin typeface="Calibri" pitchFamily="34" charset="0"/>
              </a:rPr>
              <a:t>9</a:t>
            </a:r>
            <a:r>
              <a:rPr lang="ru-RU" altLang="ru-RU" sz="1200" dirty="0" smtClean="0">
                <a:solidFill>
                  <a:srgbClr val="0E3BCA"/>
                </a:solidFill>
                <a:latin typeface="Calibri" pitchFamily="34" charset="0"/>
              </a:rPr>
              <a:t> г. </a:t>
            </a:r>
            <a:r>
              <a:rPr lang="ru-RU" altLang="ru-RU" sz="1200" dirty="0" smtClean="0">
                <a:latin typeface="Calibri" pitchFamily="34" charset="0"/>
              </a:rPr>
              <a:t>– разработка и изготовление БЕЛАЗ-7558</a:t>
            </a:r>
            <a:r>
              <a:rPr lang="en-US" altLang="ru-RU" sz="1200" dirty="0" smtClean="0">
                <a:latin typeface="Calibri" pitchFamily="34" charset="0"/>
              </a:rPr>
              <a:t>D</a:t>
            </a:r>
          </a:p>
          <a:p>
            <a:pPr eaLnBrk="1" hangingPunct="1"/>
            <a:r>
              <a:rPr lang="ru-RU" altLang="ru-RU" sz="1200" dirty="0" smtClean="0">
                <a:solidFill>
                  <a:srgbClr val="0E3BCA"/>
                </a:solidFill>
                <a:latin typeface="Calibri" pitchFamily="34" charset="0"/>
              </a:rPr>
              <a:t>201</a:t>
            </a:r>
            <a:r>
              <a:rPr lang="en-US" altLang="ru-RU" sz="1200" dirty="0" smtClean="0">
                <a:solidFill>
                  <a:srgbClr val="0E3BCA"/>
                </a:solidFill>
                <a:latin typeface="Calibri" pitchFamily="34" charset="0"/>
              </a:rPr>
              <a:t>9</a:t>
            </a:r>
            <a:r>
              <a:rPr lang="ru-RU" altLang="ru-RU" sz="1200" dirty="0" smtClean="0">
                <a:solidFill>
                  <a:srgbClr val="0E3BCA"/>
                </a:solidFill>
                <a:latin typeface="Calibri" pitchFamily="34" charset="0"/>
              </a:rPr>
              <a:t> г. </a:t>
            </a:r>
            <a:r>
              <a:rPr lang="ru-RU" altLang="ru-RU" sz="1200" dirty="0" smtClean="0">
                <a:latin typeface="Calibri" pitchFamily="34" charset="0"/>
              </a:rPr>
              <a:t>– разработка и изготовление БЕЛАЗ-7558</a:t>
            </a:r>
            <a:r>
              <a:rPr lang="en-US" altLang="ru-RU" sz="1200" dirty="0" smtClean="0">
                <a:latin typeface="Calibri" pitchFamily="34" charset="0"/>
              </a:rPr>
              <a:t>F</a:t>
            </a:r>
          </a:p>
          <a:p>
            <a:pPr eaLnBrk="1" hangingPunct="1"/>
            <a:endParaRPr lang="ru-RU" altLang="ru-RU" sz="1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4217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CF79A17-02E3-408E-BEF4-5945580FF40B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3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4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319463"/>
            <a:ext cx="36528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0" name="Picture 3"/>
          <p:cNvPicPr>
            <a:picLocks noChangeAspect="1" noChangeArrowheads="1"/>
          </p:cNvPicPr>
          <p:nvPr/>
        </p:nvPicPr>
        <p:blipFill>
          <a:blip r:embed="rId5" cstate="print"/>
          <a:srcRect l="5307" r="8073"/>
          <a:stretch>
            <a:fillRect/>
          </a:stretch>
        </p:blipFill>
        <p:spPr bwMode="auto">
          <a:xfrm>
            <a:off x="4483100" y="3319463"/>
            <a:ext cx="39052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Box 15"/>
          <p:cNvSpPr txBox="1">
            <a:spLocks noChangeArrowheads="1"/>
          </p:cNvSpPr>
          <p:nvPr/>
        </p:nvSpPr>
        <p:spPr bwMode="auto">
          <a:xfrm>
            <a:off x="7713663" y="57245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3059113" y="2420938"/>
            <a:ext cx="52578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/>
            </a:pPr>
            <a:r>
              <a:rPr lang="ru-RU" sz="1200" kern="1000" dirty="0">
                <a:latin typeface="+mn-lt"/>
                <a:cs typeface="+mn-cs"/>
              </a:rPr>
              <a:t>Рациональное соотношение объема кузова самосвалов и ковша погрузочного средства </a:t>
            </a:r>
            <a:r>
              <a:rPr lang="ru-RU" sz="1200" b="1" kern="1000" dirty="0">
                <a:latin typeface="+mn-lt"/>
                <a:cs typeface="+mn-cs"/>
              </a:rPr>
              <a:t>от 1:3 до 1:8</a:t>
            </a:r>
            <a:r>
              <a:rPr lang="ru-RU" sz="1200" kern="1000" dirty="0">
                <a:latin typeface="+mn-lt"/>
                <a:cs typeface="+mn-cs"/>
              </a:rPr>
              <a:t>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/>
            </a:pPr>
            <a:r>
              <a:rPr lang="ru-RU" sz="1200" kern="1000" dirty="0">
                <a:latin typeface="+mn-lt"/>
                <a:cs typeface="+mn-cs"/>
              </a:rPr>
              <a:t>Рекомендуется использовать самосвалы с экскаваторами, объем ковша которых составляет </a:t>
            </a:r>
            <a:r>
              <a:rPr lang="ru-RU" sz="1200" b="1" kern="1000" dirty="0">
                <a:latin typeface="+mn-lt"/>
                <a:cs typeface="+mn-cs"/>
              </a:rPr>
              <a:t>от 12,5 до 20 м</a:t>
            </a:r>
            <a:r>
              <a:rPr lang="ru-RU" sz="1200" b="1" kern="1000" baseline="30000" dirty="0">
                <a:latin typeface="+mn-lt"/>
                <a:cs typeface="+mn-cs"/>
              </a:rPr>
              <a:t>3</a:t>
            </a:r>
            <a:r>
              <a:rPr lang="ru-RU" sz="1200" kern="1000" dirty="0">
                <a:latin typeface="+mn-lt"/>
                <a:cs typeface="+mn-cs"/>
              </a:rPr>
              <a:t>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/>
            </a:pPr>
            <a:r>
              <a:rPr lang="ru-RU" sz="1200" kern="1000" dirty="0">
                <a:latin typeface="+mn-lt"/>
                <a:cs typeface="+mn-cs"/>
              </a:rPr>
              <a:t> Максимально эффективное использование при погрузке экскаваторами    с</a:t>
            </a:r>
            <a:r>
              <a:rPr lang="en-US" sz="1200" kern="1000" dirty="0">
                <a:latin typeface="Calibri" pitchFamily="34" charset="0"/>
                <a:cs typeface="+mn-cs"/>
              </a:rPr>
              <a:t> </a:t>
            </a:r>
            <a:r>
              <a:rPr lang="ru-RU" sz="1200" kern="1000" dirty="0">
                <a:latin typeface="+mn-lt"/>
                <a:cs typeface="+mn-cs"/>
              </a:rPr>
              <a:t>объемом ковша </a:t>
            </a:r>
            <a:r>
              <a:rPr lang="ru-RU" sz="1200" b="1" kern="1000" dirty="0">
                <a:latin typeface="+mn-lt"/>
                <a:cs typeface="+mn-cs"/>
              </a:rPr>
              <a:t>от 15 до 20 м</a:t>
            </a:r>
            <a:r>
              <a:rPr lang="ru-RU" sz="1200" b="1" kern="1000" baseline="30000" dirty="0">
                <a:latin typeface="+mn-lt"/>
                <a:cs typeface="+mn-cs"/>
              </a:rPr>
              <a:t>3</a:t>
            </a:r>
            <a:r>
              <a:rPr lang="ru-RU" sz="1200" kern="1000" dirty="0">
                <a:latin typeface="+mn-lt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250" y="552450"/>
            <a:ext cx="38687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Совместимость с экскаваторами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03250" y="963613"/>
            <a:ext cx="34639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9816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7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B391C1AF-9721-4DF9-814C-8FAE9B0F1448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30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9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1513" y="3995738"/>
            <a:ext cx="25209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550" y="3995738"/>
            <a:ext cx="25209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2475" y="3995738"/>
            <a:ext cx="25209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04250" y="6356350"/>
            <a:ext cx="431800" cy="3651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800" b="0">
                <a:solidFill>
                  <a:schemeClr val="accent1"/>
                </a:solidFill>
                <a:latin typeface="+mn-lt"/>
                <a:ea typeface="Calibri" pitchFamily="34" charset="0"/>
                <a:cs typeface="Calibri" pitchFamily="34" charset="0"/>
              </a:rPr>
              <a:t>22</a:t>
            </a:r>
          </a:p>
        </p:txBody>
      </p:sp>
      <p:sp>
        <p:nvSpPr>
          <p:cNvPr id="62" name="Line 15"/>
          <p:cNvSpPr>
            <a:spLocks noChangeShapeType="1"/>
          </p:cNvSpPr>
          <p:nvPr/>
        </p:nvSpPr>
        <p:spPr bwMode="auto">
          <a:xfrm flipH="1">
            <a:off x="6659563" y="2060575"/>
            <a:ext cx="366712" cy="865188"/>
          </a:xfrm>
          <a:prstGeom prst="line">
            <a:avLst/>
          </a:prstGeom>
          <a:ln>
            <a:solidFill>
              <a:schemeClr val="tx2"/>
            </a:solidFill>
            <a:headEnd/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12" descr="karta_751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r="24519" b="52403"/>
          <a:stretch>
            <a:fillRect/>
          </a:stretch>
        </p:blipFill>
        <p:spPr bwMode="auto">
          <a:xfrm>
            <a:off x="2268538" y="1867302"/>
            <a:ext cx="6119812" cy="3097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20837" name="TextBox 13"/>
          <p:cNvSpPr txBox="1">
            <a:spLocks noChangeArrowheads="1"/>
          </p:cNvSpPr>
          <p:nvPr/>
        </p:nvSpPr>
        <p:spPr bwMode="auto">
          <a:xfrm>
            <a:off x="1258888" y="5364163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20838" name="Rectangle 13"/>
          <p:cNvSpPr>
            <a:spLocks noChangeArrowheads="1"/>
          </p:cNvSpPr>
          <p:nvPr/>
        </p:nvSpPr>
        <p:spPr bwMode="auto">
          <a:xfrm>
            <a:off x="5580063" y="1196975"/>
            <a:ext cx="208756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200" i="1">
                <a:latin typeface="Calibri" pitchFamily="34" charset="0"/>
              </a:rPr>
              <a:t>Россия</a:t>
            </a:r>
            <a:endParaRPr lang="ru-RU" altLang="ru-RU" sz="1200">
              <a:latin typeface="Calibri" pitchFamily="34" charset="0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6572250" y="1497013"/>
            <a:ext cx="231775" cy="1281112"/>
          </a:xfrm>
          <a:prstGeom prst="line">
            <a:avLst/>
          </a:prstGeom>
          <a:ln w="12700">
            <a:solidFill>
              <a:srgbClr val="00B050"/>
            </a:solidFill>
            <a:headEnd/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5616575" y="3416300"/>
            <a:ext cx="1476375" cy="1858963"/>
          </a:xfrm>
          <a:prstGeom prst="line">
            <a:avLst/>
          </a:prstGeom>
          <a:ln w="12700">
            <a:solidFill>
              <a:srgbClr val="00B050"/>
            </a:solidFill>
            <a:headEnd/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0841" name="Rectangle 13"/>
          <p:cNvSpPr>
            <a:spLocks noChangeArrowheads="1"/>
          </p:cNvSpPr>
          <p:nvPr/>
        </p:nvSpPr>
        <p:spPr bwMode="auto">
          <a:xfrm>
            <a:off x="4484688" y="5300663"/>
            <a:ext cx="208756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200" i="1">
                <a:latin typeface="Calibri" pitchFamily="34" charset="0"/>
              </a:rPr>
              <a:t>Вьетнам</a:t>
            </a:r>
            <a:endParaRPr lang="ru-RU" altLang="ru-RU" sz="1200">
              <a:latin typeface="Calibri" pitchFamily="34" charset="0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4976813" y="1497013"/>
            <a:ext cx="1035050" cy="1644650"/>
          </a:xfrm>
          <a:prstGeom prst="line">
            <a:avLst/>
          </a:prstGeom>
          <a:ln w="12700">
            <a:solidFill>
              <a:srgbClr val="00B050"/>
            </a:solidFill>
            <a:headEnd/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0843" name="Rectangle 13"/>
          <p:cNvSpPr>
            <a:spLocks noChangeArrowheads="1"/>
          </p:cNvSpPr>
          <p:nvPr/>
        </p:nvSpPr>
        <p:spPr bwMode="auto">
          <a:xfrm>
            <a:off x="3924300" y="1196975"/>
            <a:ext cx="208756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200" i="1">
                <a:latin typeface="Calibri" pitchFamily="34" charset="0"/>
              </a:rPr>
              <a:t>Казахстан</a:t>
            </a:r>
            <a:endParaRPr lang="ru-RU" altLang="ru-RU" sz="1200"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338" y="549275"/>
            <a:ext cx="22177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География поставок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63575" y="963613"/>
            <a:ext cx="21812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0848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9" name="Номер слайда 7"/>
          <p:cNvSpPr txBox="1">
            <a:spLocks/>
          </p:cNvSpPr>
          <p:nvPr/>
        </p:nvSpPr>
        <p:spPr bwMode="auto">
          <a:xfrm>
            <a:off x="-7938" y="6453188"/>
            <a:ext cx="53340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fld id="{6ED6E7EA-EC2B-4C74-8A50-EA73CE86F19D}" type="slidenum">
              <a:rPr lang="ru-RU" altLang="ru-RU" sz="900" b="1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31</a:t>
            </a:fld>
            <a:endParaRPr lang="ru-RU" altLang="ru-RU" sz="9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V="1">
            <a:off x="4268788" y="4378325"/>
            <a:ext cx="1260475" cy="885825"/>
          </a:xfrm>
          <a:prstGeom prst="line">
            <a:avLst/>
          </a:prstGeom>
          <a:ln w="12700">
            <a:solidFill>
              <a:srgbClr val="00B050"/>
            </a:solidFill>
            <a:headEnd/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0851" name="Rectangle 13"/>
          <p:cNvSpPr>
            <a:spLocks noChangeArrowheads="1"/>
          </p:cNvSpPr>
          <p:nvPr/>
        </p:nvSpPr>
        <p:spPr bwMode="auto">
          <a:xfrm>
            <a:off x="3136900" y="5289550"/>
            <a:ext cx="208756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200">
                <a:latin typeface="Calibri" pitchFamily="34" charset="0"/>
              </a:rPr>
              <a:t>ЮАР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5830888" y="1497013"/>
            <a:ext cx="396875" cy="1644650"/>
          </a:xfrm>
          <a:prstGeom prst="line">
            <a:avLst/>
          </a:prstGeom>
          <a:ln w="12700">
            <a:solidFill>
              <a:srgbClr val="00B050"/>
            </a:solidFill>
            <a:headEnd/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0853" name="Rectangle 13"/>
          <p:cNvSpPr>
            <a:spLocks noChangeArrowheads="1"/>
          </p:cNvSpPr>
          <p:nvPr/>
        </p:nvSpPr>
        <p:spPr bwMode="auto">
          <a:xfrm>
            <a:off x="4776788" y="1196975"/>
            <a:ext cx="208756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200" i="1">
                <a:latin typeface="Calibri" pitchFamily="34" charset="0"/>
              </a:rPr>
              <a:t>Узбекистан</a:t>
            </a:r>
            <a:endParaRPr lang="ru-RU" altLang="ru-RU" sz="1200">
              <a:latin typeface="Calibri" pitchFamily="34" charset="0"/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V="1">
            <a:off x="2915816" y="4509120"/>
            <a:ext cx="1116459" cy="792088"/>
          </a:xfrm>
          <a:prstGeom prst="line">
            <a:avLst/>
          </a:prstGeom>
          <a:ln w="12700">
            <a:solidFill>
              <a:srgbClr val="00B050"/>
            </a:solidFill>
            <a:headEnd/>
            <a:tailEnd type="stealth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763688" y="5289773"/>
            <a:ext cx="208756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200" dirty="0" smtClean="0">
                <a:latin typeface="Calibri" pitchFamily="34" charset="0"/>
              </a:rPr>
              <a:t>Чили</a:t>
            </a:r>
            <a:endParaRPr lang="ru-RU" altLang="ru-RU" sz="12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076825" y="1341438"/>
            <a:ext cx="3671888" cy="4413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b="1" i="1" dirty="0">
                <a:latin typeface="+mn-lt"/>
                <a:cs typeface="+mn-cs"/>
              </a:rPr>
              <a:t>EN 474-1. </a:t>
            </a:r>
            <a:r>
              <a:rPr lang="ru-RU" sz="1200" dirty="0">
                <a:latin typeface="+mn-lt"/>
                <a:cs typeface="+mn-cs"/>
              </a:rPr>
              <a:t>Машины землеройные. Безопасность. Часть 1. Общие требования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b="1" i="1" dirty="0">
                <a:latin typeface="+mn-lt"/>
                <a:cs typeface="+mn-cs"/>
              </a:rPr>
              <a:t>EN 474-6</a:t>
            </a:r>
            <a:r>
              <a:rPr lang="ru-RU" sz="1200" i="1" dirty="0">
                <a:latin typeface="+mn-lt"/>
                <a:cs typeface="+mn-cs"/>
              </a:rPr>
              <a:t>. </a:t>
            </a:r>
            <a:r>
              <a:rPr lang="ru-RU" sz="1200" dirty="0">
                <a:latin typeface="+mn-lt"/>
                <a:cs typeface="+mn-cs"/>
              </a:rPr>
              <a:t>Машины землеройные. Безопасность. Часть 6. Требования к </a:t>
            </a:r>
            <a:r>
              <a:rPr lang="ru-RU" sz="1200" dirty="0" err="1">
                <a:latin typeface="+mn-lt"/>
                <a:cs typeface="+mn-cs"/>
              </a:rPr>
              <a:t>землевозам</a:t>
            </a:r>
            <a:endParaRPr lang="ru-RU" sz="1200" dirty="0">
              <a:latin typeface="+mn-lt"/>
              <a:cs typeface="+mn-cs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b="1" i="1" dirty="0">
                <a:latin typeface="+mn-lt"/>
                <a:cs typeface="+mn-cs"/>
              </a:rPr>
              <a:t>EN12643</a:t>
            </a:r>
            <a:r>
              <a:rPr lang="ru-RU" sz="1200" dirty="0">
                <a:latin typeface="+mn-lt"/>
                <a:cs typeface="+mn-cs"/>
              </a:rPr>
              <a:t>. Машины землеройные. Машины пневмоколесные. Технические требования   к   системам   рулевого управления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b="1" i="1" dirty="0">
                <a:latin typeface="+mn-lt"/>
                <a:cs typeface="+mn-cs"/>
              </a:rPr>
              <a:t>ISO 2867. </a:t>
            </a:r>
            <a:r>
              <a:rPr lang="ru-RU" sz="1200" dirty="0">
                <a:latin typeface="+mn-lt"/>
                <a:cs typeface="+mn-cs"/>
              </a:rPr>
              <a:t>Машины землеройные. Системы доступа</a:t>
            </a:r>
            <a:endParaRPr lang="en-US" sz="1200" dirty="0">
              <a:latin typeface="Calibri" pitchFamily="34" charset="0"/>
              <a:cs typeface="+mn-cs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200" b="1" i="1" dirty="0">
                <a:latin typeface="Calibri" pitchFamily="34" charset="0"/>
                <a:cs typeface="+mn-cs"/>
              </a:rPr>
              <a:t>ISO</a:t>
            </a:r>
            <a:r>
              <a:rPr lang="ru-RU" sz="1200" b="1" i="1" dirty="0">
                <a:latin typeface="+mn-lt"/>
                <a:cs typeface="+mn-cs"/>
              </a:rPr>
              <a:t> 3449. </a:t>
            </a:r>
            <a:r>
              <a:rPr lang="ru-RU" sz="1200" dirty="0">
                <a:latin typeface="+mn-lt"/>
                <a:cs typeface="+mn-cs"/>
              </a:rPr>
              <a:t>Машины землеройные. Устройства защиты от падающих предметов. Лабораторные испытания и технические требования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b="1" i="1" dirty="0">
                <a:latin typeface="+mn-lt"/>
                <a:cs typeface="+mn-cs"/>
              </a:rPr>
              <a:t>ISO 3450.</a:t>
            </a:r>
            <a:r>
              <a:rPr lang="ru-RU" sz="1200" i="1" dirty="0"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Машины землеройные. Тормозные системы колесных машин. Требования к эффективности и методы испытаний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b="1" i="1" dirty="0">
                <a:latin typeface="+mn-lt"/>
                <a:cs typeface="+mn-cs"/>
              </a:rPr>
              <a:t>ISO 3457. </a:t>
            </a:r>
            <a:r>
              <a:rPr lang="ru-RU" sz="1200" dirty="0">
                <a:latin typeface="+mn-lt"/>
                <a:cs typeface="+mn-cs"/>
              </a:rPr>
              <a:t>Машины землеройные. Устройства и ограждения защитные. Определения и технические характеристики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b="1" i="1" dirty="0">
                <a:latin typeface="+mn-lt"/>
                <a:cs typeface="+mn-cs"/>
              </a:rPr>
              <a:t>ISO 3471. </a:t>
            </a:r>
            <a:r>
              <a:rPr lang="ru-RU" sz="1200" dirty="0">
                <a:latin typeface="+mn-lt"/>
                <a:cs typeface="+mn-cs"/>
              </a:rPr>
              <a:t>Машины землеройные. Устройства защиты при опрокидывании. Технические требования и лабораторные испытания</a:t>
            </a:r>
          </a:p>
        </p:txBody>
      </p:sp>
      <p:sp>
        <p:nvSpPr>
          <p:cNvPr id="121859" name="TextBox 16"/>
          <p:cNvSpPr txBox="1">
            <a:spLocks noChangeArrowheads="1"/>
          </p:cNvSpPr>
          <p:nvPr/>
        </p:nvSpPr>
        <p:spPr bwMode="auto">
          <a:xfrm>
            <a:off x="323850" y="5229225"/>
            <a:ext cx="4679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200">
                <a:latin typeface="Calibri" pitchFamily="34" charset="0"/>
              </a:rPr>
              <a:t>Конструкция рамы обеспечивает пассивную безопасность водителя</a:t>
            </a:r>
            <a:endParaRPr lang="en-US" altLang="ru-RU" sz="1200">
              <a:latin typeface="Calibri" pitchFamily="34" charset="0"/>
            </a:endParaRPr>
          </a:p>
          <a:p>
            <a:pPr eaLnBrk="1" hangingPunct="1"/>
            <a:r>
              <a:rPr lang="ru-RU" altLang="ru-RU" sz="1200">
                <a:latin typeface="Calibri" pitchFamily="34" charset="0"/>
              </a:rPr>
              <a:t>при столкновении с впереди идущим самосвалом.</a:t>
            </a:r>
          </a:p>
        </p:txBody>
      </p:sp>
      <p:sp>
        <p:nvSpPr>
          <p:cNvPr id="121860" name="TextBox 17"/>
          <p:cNvSpPr txBox="1">
            <a:spLocks noChangeArrowheads="1"/>
          </p:cNvSpPr>
          <p:nvPr/>
        </p:nvSpPr>
        <p:spPr bwMode="auto">
          <a:xfrm>
            <a:off x="7929563" y="6156325"/>
            <a:ext cx="242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218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3357563"/>
            <a:ext cx="43592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35000" y="555625"/>
            <a:ext cx="3073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Требования безопасности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27063" y="969963"/>
            <a:ext cx="282575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1866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7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9067714-0C77-4332-B52E-814E8C771539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32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14375" y="1190625"/>
          <a:ext cx="7716838" cy="483076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42147">
                  <a:extLst>
                    <a:ext uri="{9D8B030D-6E8A-4147-A177-3AD203B41FA5}"/>
                  </a:extLst>
                </a:gridCol>
                <a:gridCol w="6774691">
                  <a:extLst>
                    <a:ext uri="{9D8B030D-6E8A-4147-A177-3AD203B41FA5}"/>
                  </a:extLst>
                </a:gridCol>
              </a:tblGrid>
              <a:tr h="255525">
                <a:tc>
                  <a:txBody>
                    <a:bodyPr/>
                    <a:lstStyle/>
                    <a:p>
                      <a:r>
                        <a:rPr lang="ru-RU" sz="1200" b="0" i="1" dirty="0" smtClean="0"/>
                        <a:t>EN 474-1 </a:t>
                      </a:r>
                      <a:endParaRPr lang="ru-RU" sz="1200" b="0" i="1" dirty="0"/>
                    </a:p>
                  </a:txBody>
                  <a:tcPr marL="51103" marR="51103" marT="25552" marB="25552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Машины землеройные. Безопасность. Часть 1. Общие требования.</a:t>
                      </a:r>
                    </a:p>
                  </a:txBody>
                  <a:tcPr marL="51103" marR="51103" marT="25552" marB="25552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55525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EN 474-6 </a:t>
                      </a:r>
                      <a:endParaRPr lang="ru-RU" sz="1200" i="1" dirty="0"/>
                    </a:p>
                  </a:txBody>
                  <a:tcPr marL="51103" marR="51103" marT="25552" marB="25552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Безопасность. Часть 6. Требования к </a:t>
                      </a:r>
                      <a:r>
                        <a:rPr lang="ru-RU" sz="1200" dirty="0" err="1" smtClean="0"/>
                        <a:t>землевозам</a:t>
                      </a:r>
                      <a:r>
                        <a:rPr lang="ru-RU" sz="1200" dirty="0" smtClean="0"/>
                        <a:t>.</a:t>
                      </a:r>
                    </a:p>
                  </a:txBody>
                  <a:tcPr marL="51103" marR="51103" marT="25552" marB="25552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16909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EN 982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Безопасность машин. Требования безопасности к гидравлическим и пневматическим системам и их компонентам. Гидравлика.</a:t>
                      </a:r>
                      <a:endParaRPr lang="ru-RU" sz="1200" dirty="0"/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459945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EN 13309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строительные. Электромагнитная совместимость машин с внутренним источником электропитания.</a:t>
                      </a: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5525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2860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Минимальные размеры смотровых отверстий.</a:t>
                      </a: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55525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2867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Системы доступа.</a:t>
                      </a: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16909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3449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Машины землеройные. Устройства защиты от падающих предметов. Методы лабораторных испытаний и технические требования.</a:t>
                      </a:r>
                      <a:endParaRPr lang="ru-RU" sz="1200" dirty="0"/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416909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3450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Тормозные системы </a:t>
                      </a:r>
                      <a:r>
                        <a:rPr lang="ru-RU" sz="1200" dirty="0" err="1" smtClean="0"/>
                        <a:t>колесных</a:t>
                      </a:r>
                      <a:r>
                        <a:rPr lang="ru-RU" sz="1200" dirty="0" smtClean="0"/>
                        <a:t> машин. Требования к эффективности и методы испытаний.</a:t>
                      </a: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34006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3457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Устройства защитные. Термины, определения и технические требования.</a:t>
                      </a:r>
                      <a:endParaRPr lang="en-US" sz="1200" dirty="0" smtClean="0">
                        <a:latin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416909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3471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Устройства защиты при опрокидывании. Технические требования и лабораторные испытания.</a:t>
                      </a: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16909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4250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Шины и ободья узкого и широкого профиля для движения вне дорог. Часть 2. Нагрузки и давления накачки.</a:t>
                      </a: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416909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5006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Обзорность с рабочего места оператора. Метод испытаний и критерий эффективности.</a:t>
                      </a: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57735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5010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Машины на резиновых шинах. Требования к системам рулевого управления.</a:t>
                      </a:r>
                    </a:p>
                  </a:txBody>
                  <a:tcPr marL="51103" marR="51103" marT="25552" marB="25552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55525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6011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Приборы для эксплуатации.</a:t>
                      </a:r>
                    </a:p>
                  </a:txBody>
                  <a:tcPr marL="51103" marR="51103" marT="25552" marB="2555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0075" y="542925"/>
            <a:ext cx="62563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Соответствие требованиям международных стандартов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16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7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AEA82D4-E955-4481-80F2-CAE6B7EA34F9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33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00075" y="917575"/>
            <a:ext cx="589597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14375" y="765175"/>
          <a:ext cx="7716838" cy="521652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42147">
                  <a:extLst>
                    <a:ext uri="{9D8B030D-6E8A-4147-A177-3AD203B41FA5}"/>
                  </a:extLst>
                </a:gridCol>
                <a:gridCol w="6774691">
                  <a:extLst>
                    <a:ext uri="{9D8B030D-6E8A-4147-A177-3AD203B41FA5}"/>
                  </a:extLst>
                </a:gridCol>
              </a:tblGrid>
              <a:tr h="416868">
                <a:tc>
                  <a:txBody>
                    <a:bodyPr/>
                    <a:lstStyle/>
                    <a:p>
                      <a:r>
                        <a:rPr lang="en-US" sz="1200" b="0" i="1" dirty="0" smtClean="0">
                          <a:latin typeface="Calibri" pitchFamily="34" charset="0"/>
                          <a:cs typeface="Calibri" pitchFamily="34" charset="0"/>
                        </a:rPr>
                        <a:t>ISO 6405-1</a:t>
                      </a:r>
                      <a:endParaRPr lang="ru-RU" sz="1200" b="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Машины землеройные. Условные обозначения для органов управления и устройств отображения информации. Часть 1. Общие условные обозначения.</a:t>
                      </a:r>
                    </a:p>
                  </a:txBody>
                  <a:tcPr marL="51103" marR="51103" marT="25550" marB="2555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599753">
                <a:tc>
                  <a:txBody>
                    <a:bodyPr/>
                    <a:lstStyle/>
                    <a:p>
                      <a:r>
                        <a:rPr lang="en-US" sz="1200" b="0" i="1" dirty="0" smtClean="0">
                          <a:latin typeface="Calibri" pitchFamily="34" charset="0"/>
                          <a:cs typeface="Calibri" pitchFamily="34" charset="0"/>
                        </a:rPr>
                        <a:t>ISO 6405-2</a:t>
                      </a:r>
                      <a:endParaRPr lang="ru-RU" sz="1200" b="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Машины землеройные. Условные обозначения для органов управления и устройств отображения информации.  Часть 2. Специальные условные обозначения для машин, рабочего оборудования и приспособлений.</a:t>
                      </a:r>
                    </a:p>
                  </a:txBody>
                  <a:tcPr marL="51103" marR="51103" marT="25550" marB="2555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550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6483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Кузова </a:t>
                      </a:r>
                      <a:r>
                        <a:rPr lang="ru-RU" sz="1200" dirty="0" err="1" smtClean="0"/>
                        <a:t>землевозов</a:t>
                      </a:r>
                      <a:r>
                        <a:rPr lang="ru-RU" sz="1200" dirty="0" smtClean="0"/>
                        <a:t>. Расчет вместимости.</a:t>
                      </a: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313646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6682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Зоны комфорта и досягаемости органов управления.</a:t>
                      </a: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16868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6683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Ремни безопасности и места их крепления. Технические требования и методы испытаний.</a:t>
                      </a: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416868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6750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Эксплуатация и обслуживание. Оформление и содержание эксплуатационных документов.</a:t>
                      </a: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550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7457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Землеройные машины. Измерение радиусов поворота колесных машин.</a:t>
                      </a: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5550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9244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Предупреждающие таблички на машинах. Основные принципы.</a:t>
                      </a: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33984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9247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Провода и кабели электрические.</a:t>
                      </a: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33984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10968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Органы управления оператора.</a:t>
                      </a: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74027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10261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Система обозначения идентификационного номера изделия.</a:t>
                      </a: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88039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10264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Системы пуска с замковым выключателем.</a:t>
                      </a: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33984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10532</a:t>
                      </a:r>
                      <a:r>
                        <a:rPr lang="ru-RU" sz="1200" i="1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Устройство буксирное. Технические требования.</a:t>
                      </a: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5550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11112</a:t>
                      </a:r>
                      <a:r>
                        <a:rPr lang="ru-RU" sz="1200" i="1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Сиденье оператора. Размеры и технические требования.</a:t>
                      </a: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550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12508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Рабочее место оператора и зоны обслуживания. Притупленность кромок.</a:t>
                      </a: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5550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12509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Приборы световые, сигнальные, маркировочные и </a:t>
                      </a:r>
                      <a:r>
                        <a:rPr lang="ru-RU" sz="1200" dirty="0" err="1" smtClean="0"/>
                        <a:t>световозвращающие</a:t>
                      </a:r>
                      <a:r>
                        <a:rPr lang="ru-RU" sz="1200" dirty="0" smtClean="0"/>
                        <a:t>.</a:t>
                      </a:r>
                    </a:p>
                  </a:txBody>
                  <a:tcPr marL="51103" marR="51103" marT="25550" marB="2555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55500">
                <a:tc>
                  <a:txBody>
                    <a:bodyPr/>
                    <a:lstStyle/>
                    <a:p>
                      <a:r>
                        <a:rPr lang="en-US" sz="1200" i="1" dirty="0" smtClean="0">
                          <a:latin typeface="Calibri" pitchFamily="34" charset="0"/>
                          <a:cs typeface="Calibri" pitchFamily="34" charset="0"/>
                        </a:rPr>
                        <a:t>ISO 13333</a:t>
                      </a:r>
                      <a:endParaRPr lang="ru-RU" sz="12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Машины землеройные. Устройства фиксации кузова </a:t>
                      </a:r>
                      <a:r>
                        <a:rPr lang="ru-RU" sz="1200" dirty="0" err="1" smtClean="0"/>
                        <a:t>землевоза</a:t>
                      </a:r>
                      <a:r>
                        <a:rPr lang="ru-RU" sz="1200" dirty="0" smtClean="0"/>
                        <a:t> и кабины оператора.</a:t>
                      </a:r>
                    </a:p>
                  </a:txBody>
                  <a:tcPr marL="51103" marR="51103" marT="25550" marB="25550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23943" name="TextBox 7"/>
          <p:cNvSpPr txBox="1">
            <a:spLocks noChangeArrowheads="1"/>
          </p:cNvSpPr>
          <p:nvPr/>
        </p:nvSpPr>
        <p:spPr bwMode="auto">
          <a:xfrm>
            <a:off x="2700338" y="6183313"/>
            <a:ext cx="24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3946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47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BDB6B593-C3A3-4CB0-B109-D2A00140E12B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34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Box 18"/>
          <p:cNvSpPr txBox="1">
            <a:spLocks noChangeArrowheads="1"/>
          </p:cNvSpPr>
          <p:nvPr/>
        </p:nvSpPr>
        <p:spPr bwMode="auto">
          <a:xfrm>
            <a:off x="1979613" y="4648200"/>
            <a:ext cx="242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FFFF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538" y="549275"/>
            <a:ext cx="481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Сертификаты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соответствия</a:t>
            </a:r>
            <a:endParaRPr lang="ru-RU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03250" y="963613"/>
            <a:ext cx="303212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4935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6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ADC7BDB-1C1A-4BA7-A486-6017CAC0A55E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35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73165"/>
            <a:ext cx="2995414" cy="42320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39317"/>
            <a:ext cx="3053778" cy="4314559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3250" y="552450"/>
            <a:ext cx="13763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Награды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3250" y="963613"/>
            <a:ext cx="12319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5958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9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EAB1C5C-890D-4F24-90A2-0BD117F17BBC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36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5960" name="Прямоугольник 11"/>
          <p:cNvSpPr>
            <a:spLocks noChangeArrowheads="1"/>
          </p:cNvSpPr>
          <p:nvPr/>
        </p:nvSpPr>
        <p:spPr bwMode="auto">
          <a:xfrm>
            <a:off x="444500" y="4173538"/>
            <a:ext cx="43434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latin typeface="Calibri" pitchFamily="34" charset="0"/>
              </a:rPr>
              <a:t>Гран-при по итогам XXI Международной специализированной выставки «Уголь России и майнинг 2014» (Новокузнецк, 3-6 июня)</a:t>
            </a:r>
          </a:p>
        </p:txBody>
      </p:sp>
      <p:pic>
        <p:nvPicPr>
          <p:cNvPr id="125961" name="Рисунок 12" descr="NewsImg98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25" y="1287463"/>
            <a:ext cx="2046288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2" name="Прямоугольник 13"/>
          <p:cNvSpPr>
            <a:spLocks noChangeArrowheads="1"/>
          </p:cNvSpPr>
          <p:nvPr/>
        </p:nvSpPr>
        <p:spPr bwMode="auto">
          <a:xfrm>
            <a:off x="2916238" y="1177925"/>
            <a:ext cx="58705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latin typeface="Calibri" pitchFamily="34" charset="0"/>
              </a:rPr>
              <a:t>В 2014 году БЕЛАЗ-75581 стал победителем конкурса «Лучшие товары Республики Беларусь на рынке Российской Федерации» в номинации «Продукция производственно-технического назначения»</a:t>
            </a:r>
          </a:p>
        </p:txBody>
      </p:sp>
      <p:pic>
        <p:nvPicPr>
          <p:cNvPr id="125963" name="Рисунок 14" descr="060614_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768600"/>
            <a:ext cx="40132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5184775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Бесступенчатая трансмиссия позволяет плавно изменять тяговое усилие и облегчает работу водителя.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На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+mn-cs"/>
              </a:rPr>
              <a:t>50%</a:t>
            </a:r>
            <a:r>
              <a:rPr lang="ru-RU" sz="1400" dirty="0">
                <a:latin typeface="Calibri" pitchFamily="34" charset="0"/>
                <a:cs typeface="+mn-cs"/>
              </a:rPr>
              <a:t> больше срок службы редукторов.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На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+mn-cs"/>
              </a:rPr>
              <a:t>30%</a:t>
            </a:r>
            <a:r>
              <a:rPr lang="ru-RU" sz="1400" dirty="0">
                <a:latin typeface="Calibri" pitchFamily="34" charset="0"/>
                <a:cs typeface="+mn-cs"/>
              </a:rPr>
              <a:t> больше наработка до капремонта ДВС.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Меньшее количество узлов снижает вероятность поломки, упрощает техническое обслуживание и уменьшает объем работ.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Меньшее количество механических компонентов снижает вероятность поломки из-за износа, упрощает техническое обслуживание и уменьшает объем работ.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Меньше затрат на обслуживание: проще определить, проще устранить неисправность.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Меньшее количество и номенклатура заправочных жидкостей снижают затраты на эксплуатацию и время на техническое обслуживание.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Экономия на расходе топлива по сравнению с механическими самосвалами аналогичной грузоподъемности – до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+mn-cs"/>
              </a:rPr>
              <a:t>15%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На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+mn-cs"/>
              </a:rPr>
              <a:t>50%</a:t>
            </a:r>
            <a:r>
              <a:rPr lang="ru-RU" sz="1400" dirty="0">
                <a:latin typeface="Calibri" pitchFamily="34" charset="0"/>
                <a:cs typeface="+mn-cs"/>
              </a:rPr>
              <a:t> меньше расходуется смазочных материалов.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Экономия на техническом обслуживании электрических самосвалов – до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+mn-cs"/>
              </a:rPr>
              <a:t>38%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libri" pitchFamily="34" charset="0"/>
                <a:cs typeface="+mn-cs"/>
              </a:rPr>
              <a:t>Основное тормозное устройство – электродинамический тормоз – экономия на тормозных накладках до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+mn-cs"/>
              </a:rPr>
              <a:t>5%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ru-RU" sz="1400" dirty="0">
              <a:latin typeface="Calibri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250" y="552450"/>
            <a:ext cx="72088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Преимущества самосвалов с электромеханической трансмиссией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3250" y="963613"/>
            <a:ext cx="684847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-22225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6983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4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CE7A1AA-AC33-4DA9-A1DC-901972739477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37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508625" y="3105150"/>
          <a:ext cx="3168650" cy="2844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2299">
                  <a:extLst>
                    <a:ext uri="{9D8B030D-6E8A-4147-A177-3AD203B41FA5}"/>
                  </a:extLst>
                </a:gridCol>
                <a:gridCol w="980159">
                  <a:extLst>
                    <a:ext uri="{9D8B030D-6E8A-4147-A177-3AD203B41FA5}"/>
                  </a:extLst>
                </a:gridCol>
                <a:gridCol w="936192">
                  <a:extLst>
                    <a:ext uri="{9D8B030D-6E8A-4147-A177-3AD203B41FA5}"/>
                  </a:extLst>
                </a:gridCol>
              </a:tblGrid>
              <a:tr h="576162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91449" marR="91449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БЕЛАЗ-7557</a:t>
                      </a:r>
                      <a:endParaRPr lang="ru-RU" sz="1400" dirty="0"/>
                    </a:p>
                  </a:txBody>
                  <a:tcPr marL="91449" marR="91449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БЕЛАЗ-7558</a:t>
                      </a:r>
                      <a:endParaRPr lang="ru-RU" sz="1400" dirty="0"/>
                    </a:p>
                  </a:txBody>
                  <a:tcPr marL="91449" marR="91449" marT="45728" marB="45728" anchor="ctr"/>
                </a:tc>
                <a:extLst>
                  <a:ext uri="{0D108BD9-81ED-4DB2-BD59-A6C34878D82A}"/>
                </a:extLst>
              </a:tr>
              <a:tr h="7562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Гидросистема охлаждения тормозов</a:t>
                      </a:r>
                    </a:p>
                  </a:txBody>
                  <a:tcPr marL="91449" marR="91449" marT="45728" marB="4572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1224</a:t>
                      </a:r>
                      <a:endParaRPr lang="ru-RU" sz="1400" dirty="0"/>
                    </a:p>
                  </a:txBody>
                  <a:tcPr marL="91449" marR="91449" marT="45728" marB="4572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91449" marR="91449" marT="45728" marB="45728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7562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Коробка передач</a:t>
                      </a:r>
                    </a:p>
                  </a:txBody>
                  <a:tcPr marL="91449" marR="91449" marT="45728" marB="457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340</a:t>
                      </a:r>
                      <a:endParaRPr lang="ru-RU" sz="1400" dirty="0"/>
                    </a:p>
                  </a:txBody>
                  <a:tcPr marL="91449" marR="91449" marT="45728" marB="457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91449" marR="91449" marT="45728" marB="457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562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Главная передача</a:t>
                      </a:r>
                    </a:p>
                  </a:txBody>
                  <a:tcPr marL="91449" marR="91449" marT="45728" marB="4572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145</a:t>
                      </a:r>
                      <a:endParaRPr lang="ru-RU" sz="1400" dirty="0"/>
                    </a:p>
                  </a:txBody>
                  <a:tcPr marL="91449" marR="91449" marT="45728" marB="4572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91449" marR="91449" marT="45728" marB="45728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27007" name="TextBox 3"/>
          <p:cNvSpPr txBox="1">
            <a:spLocks noChangeArrowheads="1"/>
          </p:cNvSpPr>
          <p:nvPr/>
        </p:nvSpPr>
        <p:spPr bwMode="auto">
          <a:xfrm>
            <a:off x="5580063" y="2384425"/>
            <a:ext cx="302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 i="1">
                <a:latin typeface="Calibri" pitchFamily="34" charset="0"/>
              </a:rPr>
              <a:t>Эксплуатационный расход гидравлических жидкостей за один год  </a:t>
            </a:r>
            <a:r>
              <a:rPr lang="ru-RU" altLang="ru-RU" sz="1200" i="1">
                <a:latin typeface="Calibri" pitchFamily="34" charset="0"/>
              </a:rPr>
              <a:t>(в литрах)</a:t>
            </a: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54"/>
          <p:cNvGraphicFramePr>
            <a:graphicFrameLocks noChangeAspect="1"/>
          </p:cNvGraphicFramePr>
          <p:nvPr/>
        </p:nvGraphicFramePr>
        <p:xfrm>
          <a:off x="46038" y="457200"/>
          <a:ext cx="9134475" cy="549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4" imgW="9138696" imgH="5499069" progId="Excel.Sheet.8">
                  <p:embed/>
                </p:oleObj>
              </mc:Choice>
              <mc:Fallback>
                <p:oleObj r:id="rId4" imgW="9138696" imgH="5499069" progId="Excel.Sheet.8">
                  <p:embed/>
                  <p:pic>
                    <p:nvPicPr>
                      <p:cNvPr id="0" name="Object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457200"/>
                        <a:ext cx="9134475" cy="5495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0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6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9DF47D9-8625-4B36-B39F-D5F4D8A8B727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38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1027" name="Object 155"/>
          <p:cNvGraphicFramePr>
            <a:graphicFrameLocks noChangeAspect="1"/>
          </p:cNvGraphicFramePr>
          <p:nvPr/>
        </p:nvGraphicFramePr>
        <p:xfrm>
          <a:off x="4572000" y="1627188"/>
          <a:ext cx="19812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7" imgW="1904762" imgH="634697" progId="">
                  <p:embed/>
                </p:oleObj>
              </mc:Choice>
              <mc:Fallback>
                <p:oleObj name="Image" r:id="rId7" imgW="1904762" imgH="634697" progId="">
                  <p:embed/>
                  <p:pic>
                    <p:nvPicPr>
                      <p:cNvPr id="0" name="Object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27188"/>
                        <a:ext cx="19812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199063" y="1652588"/>
            <a:ext cx="1212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  <a:cs typeface="+mn-cs"/>
              </a:rPr>
              <a:t>БЕЛАЗ-75</a:t>
            </a:r>
            <a:r>
              <a:rPr lang="en-US" sz="1400" b="1" dirty="0">
                <a:latin typeface="Calibri" pitchFamily="34" charset="0"/>
                <a:cs typeface="+mn-cs"/>
              </a:rPr>
              <a:t>581</a:t>
            </a:r>
            <a:endParaRPr lang="ru-RU" sz="1400" b="1" dirty="0">
              <a:latin typeface="Calibri" pitchFamily="34" charset="0"/>
              <a:cs typeface="+mn-cs"/>
            </a:endParaRPr>
          </a:p>
        </p:txBody>
      </p:sp>
      <p:sp>
        <p:nvSpPr>
          <p:cNvPr id="1033" name="Text Box 18"/>
          <p:cNvSpPr txBox="1">
            <a:spLocks noChangeArrowheads="1"/>
          </p:cNvSpPr>
          <p:nvPr/>
        </p:nvSpPr>
        <p:spPr bwMode="auto">
          <a:xfrm>
            <a:off x="5181600" y="1957388"/>
            <a:ext cx="1189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 b="1">
                <a:latin typeface="Calibri" pitchFamily="34" charset="0"/>
              </a:rPr>
              <a:t>БЕЛАЗ-75571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67625" y="765175"/>
            <a:ext cx="68262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51738" y="714375"/>
            <a:ext cx="7334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+mj-lt"/>
                <a:cs typeface="+mn-cs"/>
              </a:rPr>
              <a:t>КТЭ – 90)</a:t>
            </a:r>
            <a:endParaRPr lang="ru-RU" sz="1100" b="1" dirty="0">
              <a:latin typeface="Calibri" pitchFamily="34" charset="0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68538" y="765175"/>
            <a:ext cx="43180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7" name="Picture 15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4075" y="908050"/>
            <a:ext cx="433388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2160588" y="714375"/>
            <a:ext cx="6477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+mj-lt"/>
                <a:cs typeface="+mn-cs"/>
              </a:rPr>
              <a:t>БЕЛАЗ -</a:t>
            </a:r>
            <a:endParaRPr lang="ru-RU" sz="1100" b="1" dirty="0">
              <a:latin typeface="Calibri" pitchFamily="34" charset="0"/>
              <a:cs typeface="+mn-cs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016125" y="850900"/>
            <a:ext cx="6477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+mj-lt"/>
                <a:cs typeface="+mn-cs"/>
              </a:rPr>
              <a:t>БЕЛАЗ -</a:t>
            </a:r>
            <a:endParaRPr lang="ru-RU" sz="1100" b="1" dirty="0"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Прямоугольник 7"/>
          <p:cNvSpPr>
            <a:spLocks noChangeArrowheads="1"/>
          </p:cNvSpPr>
          <p:nvPr/>
        </p:nvSpPr>
        <p:spPr bwMode="auto">
          <a:xfrm>
            <a:off x="2619375" y="3722688"/>
            <a:ext cx="48958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Calibri" pitchFamily="34" charset="0"/>
              </a:rPr>
              <a:t>ОАО «БЕЛАЗ» – управляющая компания холдинга «БЕЛАЗ-ХОЛДИНГ»</a:t>
            </a:r>
          </a:p>
        </p:txBody>
      </p:sp>
      <p:sp>
        <p:nvSpPr>
          <p:cNvPr id="128003" name="Прямоугольник 8"/>
          <p:cNvSpPr>
            <a:spLocks noChangeArrowheads="1"/>
          </p:cNvSpPr>
          <p:nvPr/>
        </p:nvSpPr>
        <p:spPr bwMode="auto">
          <a:xfrm>
            <a:off x="2619375" y="4000500"/>
            <a:ext cx="3429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200">
                <a:solidFill>
                  <a:srgbClr val="002060"/>
                </a:solidFill>
                <a:latin typeface="Calibri" pitchFamily="34" charset="0"/>
              </a:rPr>
              <a:t>ул. 40 лет Октября, 4</a:t>
            </a:r>
          </a:p>
          <a:p>
            <a:pPr eaLnBrk="1" hangingPunct="1"/>
            <a:r>
              <a:rPr lang="ru-RU" altLang="ru-RU" sz="1200">
                <a:solidFill>
                  <a:srgbClr val="002060"/>
                </a:solidFill>
                <a:latin typeface="Calibri" pitchFamily="34" charset="0"/>
              </a:rPr>
              <a:t>222160, г. Жодино </a:t>
            </a:r>
            <a:endParaRPr lang="en-US" altLang="ru-RU" sz="1200">
              <a:solidFill>
                <a:srgbClr val="002060"/>
              </a:solidFill>
              <a:latin typeface="Calibri" pitchFamily="34" charset="0"/>
            </a:endParaRPr>
          </a:p>
          <a:p>
            <a:pPr eaLnBrk="1" hangingPunct="1"/>
            <a:r>
              <a:rPr lang="ru-RU" altLang="ru-RU" sz="1200">
                <a:solidFill>
                  <a:srgbClr val="002060"/>
                </a:solidFill>
                <a:latin typeface="Calibri" pitchFamily="34" charset="0"/>
              </a:rPr>
              <a:t>Минская область</a:t>
            </a:r>
          </a:p>
          <a:p>
            <a:pPr eaLnBrk="1" hangingPunct="1"/>
            <a:r>
              <a:rPr lang="ru-RU" altLang="ru-RU" sz="1200">
                <a:solidFill>
                  <a:srgbClr val="002060"/>
                </a:solidFill>
                <a:latin typeface="Calibri" pitchFamily="34" charset="0"/>
              </a:rPr>
              <a:t>Республика Беларусь</a:t>
            </a:r>
          </a:p>
          <a:p>
            <a:pPr eaLnBrk="1" hangingPunct="1"/>
            <a:endParaRPr lang="ru-RU" altLang="ru-RU" sz="1200">
              <a:solidFill>
                <a:srgbClr val="002060"/>
              </a:solidFill>
              <a:latin typeface="Calibri" pitchFamily="34" charset="0"/>
            </a:endParaRPr>
          </a:p>
          <a:p>
            <a:pPr eaLnBrk="1" hangingPunct="1"/>
            <a:r>
              <a:rPr lang="ru-RU" altLang="ru-RU" sz="1200">
                <a:solidFill>
                  <a:srgbClr val="002060"/>
                </a:solidFill>
                <a:latin typeface="Calibri" pitchFamily="34" charset="0"/>
              </a:rPr>
              <a:t>тел: (+3751775) 3-23-13, 3-39-70, 3-37-37</a:t>
            </a:r>
            <a:endParaRPr lang="en-US" altLang="ru-RU" sz="1200">
              <a:solidFill>
                <a:srgbClr val="002060"/>
              </a:solidFill>
              <a:latin typeface="Calibri" pitchFamily="34" charset="0"/>
            </a:endParaRPr>
          </a:p>
          <a:p>
            <a:pPr eaLnBrk="1" hangingPunct="1"/>
            <a:r>
              <a:rPr lang="ru-RU" altLang="ru-RU" sz="1200">
                <a:solidFill>
                  <a:srgbClr val="002060"/>
                </a:solidFill>
                <a:latin typeface="Calibri" pitchFamily="34" charset="0"/>
              </a:rPr>
              <a:t>факс: </a:t>
            </a:r>
            <a:r>
              <a:rPr lang="en-US" altLang="ru-RU" sz="120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altLang="ru-RU" sz="1200">
                <a:solidFill>
                  <a:srgbClr val="002060"/>
                </a:solidFill>
                <a:latin typeface="Calibri" pitchFamily="34" charset="0"/>
              </a:rPr>
              <a:t>(+3751775) 7-01-37</a:t>
            </a:r>
          </a:p>
          <a:p>
            <a:pPr eaLnBrk="1" hangingPunct="1"/>
            <a:r>
              <a:rPr lang="en-US" altLang="ru-RU" sz="1200">
                <a:solidFill>
                  <a:srgbClr val="002060"/>
                </a:solidFill>
                <a:latin typeface="Calibri" pitchFamily="34" charset="0"/>
              </a:rPr>
              <a:t>e-mail</a:t>
            </a:r>
            <a:r>
              <a:rPr lang="ru-RU" altLang="ru-RU" sz="1200">
                <a:solidFill>
                  <a:srgbClr val="002060"/>
                </a:solidFill>
                <a:latin typeface="Calibri" pitchFamily="34" charset="0"/>
              </a:rPr>
              <a:t>:</a:t>
            </a:r>
            <a:r>
              <a:rPr lang="ru-RU" altLang="ru-RU" sz="12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altLang="ru-RU" sz="1200">
                <a:solidFill>
                  <a:schemeClr val="accent1"/>
                </a:solidFill>
                <a:latin typeface="Calibri" pitchFamily="34" charset="0"/>
              </a:rPr>
              <a:t>office@belaz.minsk.by</a:t>
            </a:r>
          </a:p>
          <a:p>
            <a:pPr eaLnBrk="1" hangingPunct="1"/>
            <a:r>
              <a:rPr lang="en-US" altLang="ru-RU" sz="1200">
                <a:solidFill>
                  <a:srgbClr val="002060"/>
                </a:solidFill>
                <a:latin typeface="Calibri" pitchFamily="34" charset="0"/>
              </a:rPr>
              <a:t>www.belaz.by</a:t>
            </a:r>
            <a:endParaRPr lang="ru-RU" altLang="ru-RU" sz="12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Picture 1" descr="D:\Натали\картинки\логотип БЕЛАЗ двойной.png"/>
          <p:cNvPicPr>
            <a:picLocks noChangeAspect="1" noChangeArrowheads="1"/>
          </p:cNvPicPr>
          <p:nvPr/>
        </p:nvPicPr>
        <p:blipFill>
          <a:blip r:embed="rId2" cstate="print"/>
          <a:srcRect t="-12190" b="50844"/>
          <a:stretch>
            <a:fillRect/>
          </a:stretch>
        </p:blipFill>
        <p:spPr bwMode="auto">
          <a:xfrm>
            <a:off x="2730500" y="2781300"/>
            <a:ext cx="26638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Box 15"/>
          <p:cNvSpPr txBox="1">
            <a:spLocks noChangeArrowheads="1"/>
          </p:cNvSpPr>
          <p:nvPr/>
        </p:nvSpPr>
        <p:spPr bwMode="auto">
          <a:xfrm>
            <a:off x="6551613" y="220663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5" name="Рисунок 14" descr="75581_aran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786058"/>
            <a:ext cx="3571900" cy="2819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27063" y="549275"/>
            <a:ext cx="32146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Конкурентные преимущества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карьерных самосвалов БЕЛАЗ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627063" y="1195388"/>
            <a:ext cx="3214687" cy="635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5240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3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B99A5D3-FF26-4807-B0F2-FCE0D236A4CF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4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449388"/>
            <a:ext cx="4176713" cy="4495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33400" eaLnBrk="1" fontAlgn="auto" hangingPunct="1">
              <a:spcAft>
                <a:spcPct val="3500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ДВИГАТЕЛЬ</a:t>
            </a:r>
          </a:p>
          <a:p>
            <a:pPr marL="171450" indent="-171450" defTabSz="533400" eaLnBrk="1" fontAlgn="auto" hangingPunct="1">
              <a:spcBef>
                <a:spcPts val="0"/>
              </a:spcBef>
              <a:spcAft>
                <a:spcPct val="3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Дизельные двигатели с электронным управлением и центральной отключаемой крыльчаткой системы охлаждения обеспечивают оптимальную удельную мощность, высокую скорость самосвала на подъеме, а также высокую топливную экономичность.</a:t>
            </a:r>
          </a:p>
          <a:p>
            <a:pPr marL="171450" indent="-171450" defTabSz="533400" eaLnBrk="1" fontAlgn="auto" hangingPunct="1">
              <a:spcBef>
                <a:spcPts val="0"/>
              </a:spcBef>
              <a:spcAft>
                <a:spcPct val="3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Легкий пуск двигателя в условиях низких температур обеспечивается предпусковым подогревателем, который производит подогрев дизельного топлива и охлаждающей жидкости при запуске двигателя, что  значительно повышает ресурс двигателя и обеспечивает устойчивую работу системы в различных климатических зонах, включая Крайний Север.</a:t>
            </a:r>
          </a:p>
          <a:p>
            <a:pPr defTabSz="533400" eaLnBrk="1" fontAlgn="auto" hangingPunct="1">
              <a:spcAft>
                <a:spcPct val="35000"/>
              </a:spcAft>
              <a:defRPr/>
            </a:pPr>
            <a:endParaRPr lang="ru-RU" sz="1200" b="1" dirty="0">
              <a:latin typeface="+mn-lt"/>
              <a:cs typeface="+mn-cs"/>
            </a:endParaRPr>
          </a:p>
          <a:p>
            <a:pPr marL="114300" lvl="1" indent="-114300" defTabSz="533400" eaLnBrk="1" fontAlgn="auto" hangingPunct="1">
              <a:spcBef>
                <a:spcPts val="0"/>
              </a:spcBef>
              <a:spcAft>
                <a:spcPct val="1500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ЭЛЕКТРОДИНАМИЧЕСКИЙ ТОРМОЗ</a:t>
            </a:r>
            <a:endParaRPr lang="ru-RU" sz="1200" dirty="0">
              <a:latin typeface="+mn-lt"/>
              <a:cs typeface="+mn-cs"/>
            </a:endParaRP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Высокоэффективное торможение во всем диапазоне скоростей вплоть до полной остановки самосвала.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Отсутствует механический износ.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Отсутствие расходных материалов (охлаждающая жидкость, тормозные колодки); исключает из конструкции сложную гидравлическую систему охлаждения.</a:t>
            </a: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9"/>
          <p:cNvSpPr txBox="1">
            <a:spLocks noChangeArrowheads="1"/>
          </p:cNvSpPr>
          <p:nvPr/>
        </p:nvSpPr>
        <p:spPr bwMode="auto">
          <a:xfrm>
            <a:off x="7740650" y="3068638"/>
            <a:ext cx="1479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Карьерные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самосвалы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оборудованы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предпусковым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подогревателем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жидкости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двигателя</a:t>
            </a:r>
            <a:endParaRPr lang="ru-RU" altLang="ru-RU" sz="1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6259" name="TextBox 16"/>
          <p:cNvSpPr txBox="1">
            <a:spLocks noChangeArrowheads="1"/>
          </p:cNvSpPr>
          <p:nvPr/>
        </p:nvSpPr>
        <p:spPr bwMode="auto">
          <a:xfrm>
            <a:off x="2381250" y="538163"/>
            <a:ext cx="242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6262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3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D75C16D-DF2E-4E22-8AED-21CFADA0FDCC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5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063" y="549275"/>
            <a:ext cx="321468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Конкурентные преимущества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карьерных самосвалов БЕЛАЗ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627063" y="1195388"/>
            <a:ext cx="3214687" cy="635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626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1663"/>
            <a:ext cx="3706813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72000" y="2417763"/>
            <a:ext cx="4032250" cy="3675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33400" eaLnBrk="1" fontAlgn="auto" hangingPunct="1">
              <a:spcAft>
                <a:spcPct val="3500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ЭЛЕКТРИЧЕСКАЯ ТРАНСМИССИЯ</a:t>
            </a:r>
            <a:endParaRPr lang="ru-RU" sz="1200" dirty="0">
              <a:latin typeface="+mn-lt"/>
              <a:cs typeface="+mn-cs"/>
            </a:endParaRP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Оптимальная тягово-динамическая характеристика, </a:t>
            </a:r>
            <a:r>
              <a:rPr lang="ru-RU" sz="1200" dirty="0" err="1">
                <a:latin typeface="+mn-lt"/>
                <a:cs typeface="+mn-cs"/>
              </a:rPr>
              <a:t>совмещенная</a:t>
            </a:r>
            <a:r>
              <a:rPr lang="ru-RU" sz="1200" dirty="0">
                <a:latin typeface="+mn-lt"/>
                <a:cs typeface="+mn-cs"/>
              </a:rPr>
              <a:t> с характеристикой идеальной теоретической бесступенчатой трансмиссии.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Не требуется переключение передач. Плавное изменение скорости движения самосвала.</a:t>
            </a:r>
            <a:endParaRPr lang="ru-RU" sz="1200" b="1" dirty="0">
              <a:latin typeface="+mn-lt"/>
              <a:cs typeface="+mn-cs"/>
            </a:endParaRP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Минимум эксплуатационных затрат при высокой производительности транспортных работ.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Отсутствуют узлы, подвергающиеся износу – улучшаются эксплуатационные характеристики и уменьшается стоимость эксплуатации.</a:t>
            </a:r>
            <a:endParaRPr lang="ru-RU" sz="1200" dirty="0">
              <a:latin typeface="Arial" charset="0"/>
              <a:cs typeface="+mn-cs"/>
            </a:endParaRPr>
          </a:p>
          <a:p>
            <a:pPr marL="114300" lvl="1" indent="-114300" defTabSz="533400" eaLnBrk="1" fontAlgn="auto" hangingPunct="1">
              <a:spcBef>
                <a:spcPts val="0"/>
              </a:spcBef>
              <a:spcAft>
                <a:spcPct val="15000"/>
              </a:spcAft>
              <a:defRPr/>
            </a:pPr>
            <a:endParaRPr lang="ru-RU" sz="1200" b="1" dirty="0">
              <a:latin typeface="+mn-lt"/>
              <a:cs typeface="+mn-cs"/>
            </a:endParaRPr>
          </a:p>
          <a:p>
            <a:pPr marL="114300" lvl="1" indent="-114300" defTabSz="533400" eaLnBrk="1" fontAlgn="auto" hangingPunct="1">
              <a:spcBef>
                <a:spcPts val="0"/>
              </a:spcBef>
              <a:spcAft>
                <a:spcPct val="15000"/>
              </a:spcAft>
              <a:defRPr/>
            </a:pPr>
            <a:r>
              <a:rPr lang="ru-RU" sz="1200" b="1" dirty="0">
                <a:latin typeface="+mn-lt"/>
                <a:cs typeface="+mn-cs"/>
              </a:rPr>
              <a:t>ПОДВЕСКА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Наилучшая плавность хода – повышенный комфорт оператора, минимальная динамическая </a:t>
            </a:r>
            <a:r>
              <a:rPr lang="ru-RU" sz="1200" dirty="0" err="1">
                <a:latin typeface="+mn-lt"/>
                <a:cs typeface="+mn-cs"/>
              </a:rPr>
              <a:t>нагруженность</a:t>
            </a:r>
            <a:r>
              <a:rPr lang="ru-RU" sz="1200" dirty="0">
                <a:latin typeface="+mn-lt"/>
                <a:cs typeface="+mn-cs"/>
              </a:rPr>
              <a:t> на узлы самосвала.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Минимальное время и затраты на техническое обслуживание.</a:t>
            </a: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Box 19"/>
          <p:cNvSpPr txBox="1">
            <a:spLocks noChangeArrowheads="1"/>
          </p:cNvSpPr>
          <p:nvPr/>
        </p:nvSpPr>
        <p:spPr bwMode="auto">
          <a:xfrm>
            <a:off x="7740650" y="3068638"/>
            <a:ext cx="1479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Карьерные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самосвалы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оборудованы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предпусковым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подогревателем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жидкости </a:t>
            </a:r>
          </a:p>
          <a:p>
            <a:pPr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  <a:cs typeface="Segoe UI" pitchFamily="34" charset="0"/>
              </a:rPr>
              <a:t>двигателя</a:t>
            </a:r>
            <a:endParaRPr lang="ru-RU" altLang="ru-RU" sz="1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7283" name="TextBox 16"/>
          <p:cNvSpPr txBox="1">
            <a:spLocks noChangeArrowheads="1"/>
          </p:cNvSpPr>
          <p:nvPr/>
        </p:nvSpPr>
        <p:spPr bwMode="auto">
          <a:xfrm>
            <a:off x="2381250" y="538163"/>
            <a:ext cx="242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7286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D2F0667-027C-4FBC-96E5-EB03889D19E1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6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063" y="549275"/>
            <a:ext cx="3214687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Конкурентные преимущества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карьерных самосвалов БЕЛАЗ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627063" y="1201738"/>
            <a:ext cx="3008312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72000" y="1700213"/>
            <a:ext cx="4176713" cy="4229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b="1" dirty="0">
                <a:latin typeface="+mn-lt"/>
                <a:cs typeface="+mn-cs"/>
              </a:rPr>
              <a:t>КОЛЕСНАЯ БАЗА 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Короткая колесная база самосвалов обеспечивает высокую </a:t>
            </a:r>
            <a:r>
              <a:rPr lang="ru-RU" sz="1200" dirty="0" err="1">
                <a:latin typeface="+mn-lt"/>
                <a:cs typeface="+mn-cs"/>
              </a:rPr>
              <a:t>маневренность</a:t>
            </a:r>
            <a:r>
              <a:rPr lang="ru-RU" sz="1200" dirty="0">
                <a:latin typeface="+mn-lt"/>
                <a:cs typeface="+mn-cs"/>
              </a:rPr>
              <a:t>.</a:t>
            </a:r>
          </a:p>
          <a:p>
            <a:pPr marL="0" lvl="1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b="1" dirty="0">
                <a:latin typeface="+mn-lt"/>
                <a:cs typeface="+mn-cs"/>
              </a:rPr>
              <a:t> </a:t>
            </a:r>
          </a:p>
          <a:p>
            <a:pPr defTabSz="533400" eaLnBrk="1" fontAlgn="auto" hangingPunct="1">
              <a:spcBef>
                <a:spcPts val="0"/>
              </a:spcBef>
              <a:spcAft>
                <a:spcPct val="3500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b="1" dirty="0">
                <a:latin typeface="+mn-lt"/>
                <a:cs typeface="+mn-cs"/>
              </a:rPr>
              <a:t>ГИДРОСИСТЕМА</a:t>
            </a:r>
          </a:p>
          <a:p>
            <a:pPr marL="171450" indent="-171450" defTabSz="533400" eaLnBrk="1" fontAlgn="auto" hangingPunct="1">
              <a:spcBef>
                <a:spcPts val="0"/>
              </a:spcBef>
              <a:spcAft>
                <a:spcPct val="3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 err="1">
                <a:latin typeface="+mn-lt"/>
                <a:cs typeface="+mn-cs"/>
              </a:rPr>
              <a:t>Объединенная</a:t>
            </a:r>
            <a:r>
              <a:rPr lang="ru-RU" sz="1200" dirty="0">
                <a:latin typeface="+mn-lt"/>
                <a:cs typeface="+mn-cs"/>
              </a:rPr>
              <a:t> гидросистема отличается простотой и высокой степенью унификации.</a:t>
            </a:r>
          </a:p>
          <a:p>
            <a:pPr marL="171450" indent="-171450" defTabSz="533400" eaLnBrk="1" fontAlgn="auto" hangingPunct="1">
              <a:spcBef>
                <a:spcPts val="0"/>
              </a:spcBef>
              <a:spcAft>
                <a:spcPct val="3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endParaRPr lang="ru-RU" sz="1200" dirty="0">
              <a:latin typeface="+mn-lt"/>
              <a:cs typeface="+mn-cs"/>
            </a:endParaRPr>
          </a:p>
          <a:p>
            <a:pPr marL="0" lvl="1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b="1" dirty="0">
                <a:latin typeface="+mn-lt"/>
                <a:cs typeface="+mn-cs"/>
              </a:rPr>
              <a:t>ТОРМОЗА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В конструкции передних и задних рабочих тормозов и в стояночном тормозе используется одна унифицированная тормозная накладка.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Развитая площадь тормозных накладок позволяет, использовать стояночную тормозную систему в аварийной ситуации.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endParaRPr lang="ru-RU" sz="1200" dirty="0">
              <a:latin typeface="+mn-lt"/>
              <a:cs typeface="+mn-cs"/>
            </a:endParaRPr>
          </a:p>
          <a:p>
            <a:pPr marL="0" lvl="1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b="1" dirty="0">
                <a:latin typeface="+mn-lt"/>
                <a:cs typeface="+mn-cs"/>
              </a:rPr>
              <a:t>РУЛЕВОЕ УПРАВЛЕНИЕ</a:t>
            </a:r>
          </a:p>
          <a:p>
            <a:pPr marL="171450" lvl="1" indent="-171450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Конструкция </a:t>
            </a:r>
            <a:r>
              <a:rPr lang="ru-RU" sz="1200" dirty="0" err="1">
                <a:latin typeface="+mn-lt"/>
                <a:cs typeface="+mn-cs"/>
              </a:rPr>
              <a:t>гидрообъемного</a:t>
            </a:r>
            <a:r>
              <a:rPr lang="ru-RU" sz="1200" dirty="0">
                <a:latin typeface="+mn-lt"/>
                <a:cs typeface="+mn-cs"/>
              </a:rPr>
              <a:t> привода обеспечивает</a:t>
            </a:r>
          </a:p>
          <a:p>
            <a:pPr marL="176213" lvl="1" indent="-176213" defTabSz="533400" eaLnBrk="1" fontAlgn="auto" hangingPunct="1">
              <a:spcBef>
                <a:spcPts val="0"/>
              </a:spcBef>
              <a:spcAft>
                <a:spcPct val="1500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1200" dirty="0">
                <a:latin typeface="+mn-lt"/>
                <a:cs typeface="+mn-cs"/>
              </a:rPr>
              <a:t>     малые усилия при управлении самосвалом и высокую надежность.</a:t>
            </a:r>
          </a:p>
        </p:txBody>
      </p:sp>
      <p:pic>
        <p:nvPicPr>
          <p:cNvPr id="97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88" y="2727325"/>
            <a:ext cx="356552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"/>
          <p:cNvSpPr txBox="1">
            <a:spLocks noChangeArrowheads="1"/>
          </p:cNvSpPr>
          <p:nvPr/>
        </p:nvSpPr>
        <p:spPr bwMode="auto">
          <a:xfrm>
            <a:off x="9144000" y="3861048"/>
            <a:ext cx="406896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accent1"/>
                </a:solidFill>
                <a:latin typeface="Calibri" pitchFamily="34" charset="0"/>
              </a:rPr>
              <a:t>Карьерные самосвалы серии БЕЛАЗ-7558 грузоподъемностью 90 (100,8) тонн (</a:t>
            </a:r>
            <a:r>
              <a:rPr lang="ru-RU" sz="800" dirty="0" err="1">
                <a:solidFill>
                  <a:schemeClr val="accent1"/>
                </a:solidFill>
                <a:latin typeface="Calibri" pitchFamily="34" charset="0"/>
              </a:rPr>
              <a:t>кор.тонн</a:t>
            </a:r>
            <a:r>
              <a:rPr lang="ru-RU" sz="800" dirty="0">
                <a:solidFill>
                  <a:schemeClr val="accent1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97283" name="Дата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356350"/>
            <a:ext cx="2133600" cy="365125"/>
          </a:xfrm>
          <a:extLst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CA8C98-5F18-4470-842A-DB238C71DDFC}" type="datetime1">
              <a:rPr lang="ru-RU" sz="800" smtClean="0">
                <a:solidFill>
                  <a:schemeClr val="accent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29.05.2020</a:t>
            </a:fld>
            <a:endParaRPr lang="ru-RU" sz="800" dirty="0" smtClean="0">
              <a:solidFill>
                <a:schemeClr val="accent1"/>
              </a:solidFill>
            </a:endParaRPr>
          </a:p>
        </p:txBody>
      </p:sp>
      <p:sp>
        <p:nvSpPr>
          <p:cNvPr id="9626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04250" y="6356350"/>
            <a:ext cx="431800" cy="365125"/>
          </a:xfrm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</a:rPr>
              <a:t>7</a:t>
            </a:r>
            <a:endParaRPr lang="ru-RU" sz="800" b="0" smtClean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55777" y="1125538"/>
            <a:ext cx="792087" cy="50276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627784" y="1211263"/>
            <a:ext cx="42766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90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84204" y="1770063"/>
            <a:ext cx="763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74</a:t>
            </a:r>
            <a:r>
              <a:rPr lang="en-US" sz="1400" dirty="0" smtClean="0">
                <a:latin typeface="Calibri" pitchFamily="34" charset="0"/>
              </a:rPr>
              <a:t> - 80</a:t>
            </a:r>
            <a:r>
              <a:rPr lang="ru-RU" sz="1400" dirty="0" smtClean="0">
                <a:latin typeface="Calibri" pitchFamily="34" charset="0"/>
              </a:rPr>
              <a:t>*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555777" y="2341563"/>
            <a:ext cx="8640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itchFamily="34" charset="0"/>
              </a:rPr>
              <a:t>164</a:t>
            </a:r>
            <a:r>
              <a:rPr lang="en-US" sz="1400" dirty="0" smtClean="0">
                <a:latin typeface="Calibri" pitchFamily="34" charset="0"/>
              </a:rPr>
              <a:t> -</a:t>
            </a:r>
            <a:r>
              <a:rPr lang="ru-RU" sz="1400" dirty="0" smtClean="0">
                <a:latin typeface="Calibri" pitchFamily="34" charset="0"/>
              </a:rPr>
              <a:t> 1</a:t>
            </a:r>
            <a:r>
              <a:rPr lang="en-US" sz="1400" dirty="0" smtClean="0">
                <a:latin typeface="Calibri" pitchFamily="34" charset="0"/>
              </a:rPr>
              <a:t>70</a:t>
            </a:r>
            <a:r>
              <a:rPr lang="ru-RU" sz="1400" dirty="0" smtClean="0">
                <a:latin typeface="Calibri" pitchFamily="34" charset="0"/>
              </a:rPr>
              <a:t>*</a:t>
            </a:r>
            <a:endParaRPr lang="ru-RU" sz="1400" dirty="0">
              <a:latin typeface="Calibri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579442" y="2913063"/>
            <a:ext cx="62440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 4х2</a:t>
            </a:r>
          </a:p>
        </p:txBody>
      </p:sp>
      <p:sp>
        <p:nvSpPr>
          <p:cNvPr id="49" name="Овал 48"/>
          <p:cNvSpPr/>
          <p:nvPr/>
        </p:nvSpPr>
        <p:spPr>
          <a:xfrm>
            <a:off x="4575175" y="332656"/>
            <a:ext cx="471488" cy="471488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Хорда 49"/>
          <p:cNvSpPr/>
          <p:nvPr/>
        </p:nvSpPr>
        <p:spPr>
          <a:xfrm>
            <a:off x="4622800" y="380281"/>
            <a:ext cx="377825" cy="377825"/>
          </a:xfrm>
          <a:prstGeom prst="chord">
            <a:avLst>
              <a:gd name="adj1" fmla="val 20431728"/>
              <a:gd name="adj2" fmla="val 1196827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Полилиния 50"/>
          <p:cNvSpPr/>
          <p:nvPr/>
        </p:nvSpPr>
        <p:spPr>
          <a:xfrm>
            <a:off x="4860032" y="804144"/>
            <a:ext cx="1875184" cy="323850"/>
          </a:xfrm>
          <a:custGeom>
            <a:avLst/>
            <a:gdLst>
              <a:gd name="connsiteX0" fmla="*/ 0 w 1395380"/>
              <a:gd name="connsiteY0" fmla="*/ 0 h 1984978"/>
              <a:gd name="connsiteX1" fmla="*/ 1395380 w 1395380"/>
              <a:gd name="connsiteY1" fmla="*/ 0 h 1984978"/>
              <a:gd name="connsiteX2" fmla="*/ 1395380 w 1395380"/>
              <a:gd name="connsiteY2" fmla="*/ 1984978 h 1984978"/>
              <a:gd name="connsiteX3" fmla="*/ 0 w 1395380"/>
              <a:gd name="connsiteY3" fmla="*/ 1984978 h 1984978"/>
              <a:gd name="connsiteX4" fmla="*/ 0 w 1395380"/>
              <a:gd name="connsiteY4" fmla="*/ 0 h 198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80" h="1984978">
                <a:moveTo>
                  <a:pt x="0" y="0"/>
                </a:moveTo>
                <a:lnTo>
                  <a:pt x="1395380" y="0"/>
                </a:lnTo>
                <a:lnTo>
                  <a:pt x="1395380" y="1984978"/>
                </a:lnTo>
                <a:lnTo>
                  <a:pt x="0" y="19849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35560" rIns="35560" bIns="35560" spcCol="1270"/>
          <a:lstStyle/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37,7/ 44,5 / </a:t>
            </a:r>
            <a:r>
              <a:rPr lang="ru-RU" sz="1400" dirty="0" smtClean="0"/>
              <a:t>75,0</a:t>
            </a:r>
            <a:r>
              <a:rPr lang="en-US" sz="1400" dirty="0" smtClean="0"/>
              <a:t> / </a:t>
            </a:r>
            <a:r>
              <a:rPr lang="ru-RU" sz="1400" dirty="0" smtClean="0"/>
              <a:t>86,5</a:t>
            </a:r>
            <a:endParaRPr lang="ru-RU" sz="1400" dirty="0"/>
          </a:p>
        </p:txBody>
      </p:sp>
      <p:sp>
        <p:nvSpPr>
          <p:cNvPr id="52" name="Полилиния 51"/>
          <p:cNvSpPr/>
          <p:nvPr/>
        </p:nvSpPr>
        <p:spPr>
          <a:xfrm>
            <a:off x="5145088" y="332656"/>
            <a:ext cx="1395412" cy="471488"/>
          </a:xfrm>
          <a:custGeom>
            <a:avLst/>
            <a:gdLst>
              <a:gd name="connsiteX0" fmla="*/ 0 w 1395380"/>
              <a:gd name="connsiteY0" fmla="*/ 0 h 471678"/>
              <a:gd name="connsiteX1" fmla="*/ 1395380 w 1395380"/>
              <a:gd name="connsiteY1" fmla="*/ 0 h 471678"/>
              <a:gd name="connsiteX2" fmla="*/ 1395380 w 1395380"/>
              <a:gd name="connsiteY2" fmla="*/ 471678 h 471678"/>
              <a:gd name="connsiteX3" fmla="*/ 0 w 1395380"/>
              <a:gd name="connsiteY3" fmla="*/ 471678 h 471678"/>
              <a:gd name="connsiteX4" fmla="*/ 0 w 1395380"/>
              <a:gd name="connsiteY4" fmla="*/ 0 h 47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80" h="471678">
                <a:moveTo>
                  <a:pt x="0" y="0"/>
                </a:moveTo>
                <a:lnTo>
                  <a:pt x="1395380" y="0"/>
                </a:lnTo>
                <a:lnTo>
                  <a:pt x="1395380" y="471678"/>
                </a:lnTo>
                <a:lnTo>
                  <a:pt x="0" y="471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35560" rIns="35560" bIns="35560" spcCol="1270" anchor="b"/>
          <a:lstStyle/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Геометрическая,</a:t>
            </a:r>
          </a:p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м</a:t>
            </a:r>
            <a:r>
              <a:rPr lang="en-US" sz="1400" baseline="30000" dirty="0"/>
              <a:t>3</a:t>
            </a:r>
            <a:endParaRPr lang="ru-RU" sz="1400" dirty="0"/>
          </a:p>
        </p:txBody>
      </p:sp>
      <p:sp>
        <p:nvSpPr>
          <p:cNvPr id="53" name="Овал 52"/>
          <p:cNvSpPr/>
          <p:nvPr/>
        </p:nvSpPr>
        <p:spPr>
          <a:xfrm>
            <a:off x="6638925" y="332656"/>
            <a:ext cx="471488" cy="471488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Хорда 53"/>
          <p:cNvSpPr/>
          <p:nvPr/>
        </p:nvSpPr>
        <p:spPr>
          <a:xfrm>
            <a:off x="6686550" y="380281"/>
            <a:ext cx="377825" cy="377825"/>
          </a:xfrm>
          <a:prstGeom prst="chord">
            <a:avLst>
              <a:gd name="adj1" fmla="val 16200000"/>
              <a:gd name="adj2" fmla="val 162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Полилиния 54"/>
          <p:cNvSpPr/>
          <p:nvPr/>
        </p:nvSpPr>
        <p:spPr>
          <a:xfrm>
            <a:off x="7092280" y="804144"/>
            <a:ext cx="1935162" cy="277812"/>
          </a:xfrm>
          <a:custGeom>
            <a:avLst/>
            <a:gdLst>
              <a:gd name="connsiteX0" fmla="*/ 0 w 1395380"/>
              <a:gd name="connsiteY0" fmla="*/ 0 h 1984978"/>
              <a:gd name="connsiteX1" fmla="*/ 1395380 w 1395380"/>
              <a:gd name="connsiteY1" fmla="*/ 0 h 1984978"/>
              <a:gd name="connsiteX2" fmla="*/ 1395380 w 1395380"/>
              <a:gd name="connsiteY2" fmla="*/ 1984978 h 1984978"/>
              <a:gd name="connsiteX3" fmla="*/ 0 w 1395380"/>
              <a:gd name="connsiteY3" fmla="*/ 1984978 h 1984978"/>
              <a:gd name="connsiteX4" fmla="*/ 0 w 1395380"/>
              <a:gd name="connsiteY4" fmla="*/ 0 h 198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80" h="1984978">
                <a:moveTo>
                  <a:pt x="0" y="0"/>
                </a:moveTo>
                <a:lnTo>
                  <a:pt x="1395380" y="0"/>
                </a:lnTo>
                <a:lnTo>
                  <a:pt x="1395380" y="1984978"/>
                </a:lnTo>
                <a:lnTo>
                  <a:pt x="0" y="19849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35560" rIns="35560" bIns="35560" spcCol="1270"/>
          <a:lstStyle/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53,3 / 60,0 / </a:t>
            </a:r>
            <a:r>
              <a:rPr lang="ru-RU" sz="1400" dirty="0" smtClean="0"/>
              <a:t>93,0 /103,0</a:t>
            </a:r>
            <a:endParaRPr lang="ru-RU" sz="1400" dirty="0"/>
          </a:p>
        </p:txBody>
      </p:sp>
      <p:sp>
        <p:nvSpPr>
          <p:cNvPr id="56" name="Полилиния 55"/>
          <p:cNvSpPr/>
          <p:nvPr/>
        </p:nvSpPr>
        <p:spPr>
          <a:xfrm>
            <a:off x="7208838" y="332656"/>
            <a:ext cx="1395412" cy="471488"/>
          </a:xfrm>
          <a:custGeom>
            <a:avLst/>
            <a:gdLst>
              <a:gd name="connsiteX0" fmla="*/ 0 w 1395380"/>
              <a:gd name="connsiteY0" fmla="*/ 0 h 471678"/>
              <a:gd name="connsiteX1" fmla="*/ 1395380 w 1395380"/>
              <a:gd name="connsiteY1" fmla="*/ 0 h 471678"/>
              <a:gd name="connsiteX2" fmla="*/ 1395380 w 1395380"/>
              <a:gd name="connsiteY2" fmla="*/ 471678 h 471678"/>
              <a:gd name="connsiteX3" fmla="*/ 0 w 1395380"/>
              <a:gd name="connsiteY3" fmla="*/ 471678 h 471678"/>
              <a:gd name="connsiteX4" fmla="*/ 0 w 1395380"/>
              <a:gd name="connsiteY4" fmla="*/ 0 h 47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80" h="471678">
                <a:moveTo>
                  <a:pt x="0" y="0"/>
                </a:moveTo>
                <a:lnTo>
                  <a:pt x="1395380" y="0"/>
                </a:lnTo>
                <a:lnTo>
                  <a:pt x="1395380" y="471678"/>
                </a:lnTo>
                <a:lnTo>
                  <a:pt x="0" y="471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35560" rIns="35560" bIns="35560" spcCol="1270" anchor="b"/>
          <a:lstStyle/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С «шапкой» 2:1</a:t>
            </a:r>
          </a:p>
          <a:p>
            <a:pPr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/>
              <a:t>по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ISO 6483</a:t>
            </a:r>
            <a:r>
              <a:rPr lang="ru-RU" sz="1400" dirty="0"/>
              <a:t>, м</a:t>
            </a:r>
            <a:r>
              <a:rPr lang="en-US" sz="1400" baseline="30000" dirty="0"/>
              <a:t>3</a:t>
            </a:r>
            <a:endParaRPr lang="ru-RU" sz="1400" dirty="0"/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2595317" y="3484563"/>
            <a:ext cx="39250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60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595317" y="4033838"/>
            <a:ext cx="46451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11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595317" y="4627563"/>
            <a:ext cx="39250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24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571504" y="5199063"/>
            <a:ext cx="41632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20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2595317" y="5770563"/>
            <a:ext cx="39250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itchFamily="34" charset="0"/>
              </a:rPr>
              <a:t>19</a:t>
            </a:r>
          </a:p>
        </p:txBody>
      </p:sp>
      <p:pic>
        <p:nvPicPr>
          <p:cNvPr id="63" name="Рисунок 1" descr="Логотип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4" y="404987"/>
            <a:ext cx="875974" cy="21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Полилиния 63"/>
          <p:cNvSpPr/>
          <p:nvPr/>
        </p:nvSpPr>
        <p:spPr>
          <a:xfrm>
            <a:off x="492449" y="3635375"/>
            <a:ext cx="300037" cy="2284413"/>
          </a:xfrm>
          <a:custGeom>
            <a:avLst/>
            <a:gdLst>
              <a:gd name="connsiteX0" fmla="*/ 0 w 299836"/>
              <a:gd name="connsiteY0" fmla="*/ 0 h 2285341"/>
              <a:gd name="connsiteX1" fmla="*/ 149918 w 299836"/>
              <a:gd name="connsiteY1" fmla="*/ 0 h 2285341"/>
              <a:gd name="connsiteX2" fmla="*/ 149918 w 299836"/>
              <a:gd name="connsiteY2" fmla="*/ 2285341 h 2285341"/>
              <a:gd name="connsiteX3" fmla="*/ 299836 w 299836"/>
              <a:gd name="connsiteY3" fmla="*/ 2285341 h 2285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36" h="2285341">
                <a:moveTo>
                  <a:pt x="0" y="0"/>
                </a:moveTo>
                <a:lnTo>
                  <a:pt x="149918" y="0"/>
                </a:lnTo>
                <a:lnTo>
                  <a:pt x="149918" y="2285341"/>
                </a:lnTo>
                <a:lnTo>
                  <a:pt x="299836" y="228534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4995" tIns="1085048" rIns="104995" bIns="1085047" spcCol="1270" anchor="ctr"/>
          <a:lstStyle/>
          <a:p>
            <a:pPr algn="ctr" defTabSz="3556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800"/>
          </a:p>
        </p:txBody>
      </p:sp>
      <p:sp>
        <p:nvSpPr>
          <p:cNvPr id="65" name="Полилиния 64"/>
          <p:cNvSpPr/>
          <p:nvPr/>
        </p:nvSpPr>
        <p:spPr>
          <a:xfrm>
            <a:off x="492449" y="3635375"/>
            <a:ext cx="300037" cy="1712913"/>
          </a:xfrm>
          <a:custGeom>
            <a:avLst/>
            <a:gdLst>
              <a:gd name="connsiteX0" fmla="*/ 0 w 299836"/>
              <a:gd name="connsiteY0" fmla="*/ 0 h 1714006"/>
              <a:gd name="connsiteX1" fmla="*/ 149918 w 299836"/>
              <a:gd name="connsiteY1" fmla="*/ 0 h 1714006"/>
              <a:gd name="connsiteX2" fmla="*/ 149918 w 299836"/>
              <a:gd name="connsiteY2" fmla="*/ 1714006 h 1714006"/>
              <a:gd name="connsiteX3" fmla="*/ 299836 w 299836"/>
              <a:gd name="connsiteY3" fmla="*/ 1714006 h 17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36" h="1714006">
                <a:moveTo>
                  <a:pt x="0" y="0"/>
                </a:moveTo>
                <a:lnTo>
                  <a:pt x="149918" y="0"/>
                </a:lnTo>
                <a:lnTo>
                  <a:pt x="149918" y="1714006"/>
                </a:lnTo>
                <a:lnTo>
                  <a:pt x="299836" y="171400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19118" tIns="813503" rIns="119117" bIns="813502" spcCol="1270" anchor="ctr"/>
          <a:lstStyle/>
          <a:p>
            <a:pPr algn="ctr" defTabSz="2667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600"/>
          </a:p>
        </p:txBody>
      </p:sp>
      <p:sp>
        <p:nvSpPr>
          <p:cNvPr id="66" name="Полилиния 65"/>
          <p:cNvSpPr/>
          <p:nvPr/>
        </p:nvSpPr>
        <p:spPr>
          <a:xfrm>
            <a:off x="492449" y="3635375"/>
            <a:ext cx="300037" cy="1141413"/>
          </a:xfrm>
          <a:custGeom>
            <a:avLst/>
            <a:gdLst>
              <a:gd name="connsiteX0" fmla="*/ 0 w 299836"/>
              <a:gd name="connsiteY0" fmla="*/ 0 h 1142670"/>
              <a:gd name="connsiteX1" fmla="*/ 149918 w 299836"/>
              <a:gd name="connsiteY1" fmla="*/ 0 h 1142670"/>
              <a:gd name="connsiteX2" fmla="*/ 149918 w 299836"/>
              <a:gd name="connsiteY2" fmla="*/ 1142670 h 1142670"/>
              <a:gd name="connsiteX3" fmla="*/ 299836 w 299836"/>
              <a:gd name="connsiteY3" fmla="*/ 1142670 h 114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36" h="1142670">
                <a:moveTo>
                  <a:pt x="0" y="0"/>
                </a:moveTo>
                <a:lnTo>
                  <a:pt x="149918" y="0"/>
                </a:lnTo>
                <a:lnTo>
                  <a:pt x="149918" y="1142670"/>
                </a:lnTo>
                <a:lnTo>
                  <a:pt x="299836" y="114267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33085" tIns="541802" rIns="133084" bIns="541801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500"/>
          </a:p>
        </p:txBody>
      </p:sp>
      <p:sp>
        <p:nvSpPr>
          <p:cNvPr id="67" name="Полилиния 66"/>
          <p:cNvSpPr/>
          <p:nvPr/>
        </p:nvSpPr>
        <p:spPr>
          <a:xfrm>
            <a:off x="492449" y="3635375"/>
            <a:ext cx="300037" cy="571500"/>
          </a:xfrm>
          <a:custGeom>
            <a:avLst/>
            <a:gdLst>
              <a:gd name="connsiteX0" fmla="*/ 0 w 299836"/>
              <a:gd name="connsiteY0" fmla="*/ 0 h 571335"/>
              <a:gd name="connsiteX1" fmla="*/ 149918 w 299836"/>
              <a:gd name="connsiteY1" fmla="*/ 0 h 571335"/>
              <a:gd name="connsiteX2" fmla="*/ 149918 w 299836"/>
              <a:gd name="connsiteY2" fmla="*/ 571335 h 571335"/>
              <a:gd name="connsiteX3" fmla="*/ 299836 w 299836"/>
              <a:gd name="connsiteY3" fmla="*/ 571335 h 5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36" h="571335">
                <a:moveTo>
                  <a:pt x="0" y="0"/>
                </a:moveTo>
                <a:lnTo>
                  <a:pt x="149918" y="0"/>
                </a:lnTo>
                <a:lnTo>
                  <a:pt x="149918" y="571335"/>
                </a:lnTo>
                <a:lnTo>
                  <a:pt x="299836" y="571335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6488" tIns="269537" rIns="146487" bIns="269537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500"/>
          </a:p>
        </p:txBody>
      </p:sp>
      <p:sp>
        <p:nvSpPr>
          <p:cNvPr id="68" name="Полилиния 67"/>
          <p:cNvSpPr/>
          <p:nvPr/>
        </p:nvSpPr>
        <p:spPr>
          <a:xfrm>
            <a:off x="492449" y="3589338"/>
            <a:ext cx="300037" cy="92075"/>
          </a:xfrm>
          <a:custGeom>
            <a:avLst/>
            <a:gdLst>
              <a:gd name="connsiteX0" fmla="*/ 0 w 299836"/>
              <a:gd name="connsiteY0" fmla="*/ 45720 h 91440"/>
              <a:gd name="connsiteX1" fmla="*/ 299836 w 299836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9836" h="91440">
                <a:moveTo>
                  <a:pt x="0" y="45720"/>
                </a:moveTo>
                <a:lnTo>
                  <a:pt x="299836" y="4572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55123" tIns="38225" rIns="155122" bIns="38224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500"/>
          </a:p>
        </p:txBody>
      </p:sp>
      <p:sp>
        <p:nvSpPr>
          <p:cNvPr id="69" name="Полилиния 68"/>
          <p:cNvSpPr/>
          <p:nvPr/>
        </p:nvSpPr>
        <p:spPr>
          <a:xfrm>
            <a:off x="492449" y="3063875"/>
            <a:ext cx="300037" cy="571500"/>
          </a:xfrm>
          <a:custGeom>
            <a:avLst/>
            <a:gdLst>
              <a:gd name="connsiteX0" fmla="*/ 0 w 299836"/>
              <a:gd name="connsiteY0" fmla="*/ 571335 h 571335"/>
              <a:gd name="connsiteX1" fmla="*/ 149918 w 299836"/>
              <a:gd name="connsiteY1" fmla="*/ 571335 h 571335"/>
              <a:gd name="connsiteX2" fmla="*/ 149918 w 299836"/>
              <a:gd name="connsiteY2" fmla="*/ 0 h 571335"/>
              <a:gd name="connsiteX3" fmla="*/ 299836 w 299836"/>
              <a:gd name="connsiteY3" fmla="*/ 0 h 57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36" h="571335">
                <a:moveTo>
                  <a:pt x="0" y="571335"/>
                </a:moveTo>
                <a:lnTo>
                  <a:pt x="149918" y="571335"/>
                </a:lnTo>
                <a:lnTo>
                  <a:pt x="149918" y="0"/>
                </a:lnTo>
                <a:lnTo>
                  <a:pt x="299836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46488" tIns="269537" rIns="146487" bIns="269537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500"/>
          </a:p>
        </p:txBody>
      </p:sp>
      <p:sp>
        <p:nvSpPr>
          <p:cNvPr id="70" name="Полилиния 69"/>
          <p:cNvSpPr/>
          <p:nvPr/>
        </p:nvSpPr>
        <p:spPr>
          <a:xfrm>
            <a:off x="492449" y="2492375"/>
            <a:ext cx="300037" cy="1143000"/>
          </a:xfrm>
          <a:custGeom>
            <a:avLst/>
            <a:gdLst>
              <a:gd name="connsiteX0" fmla="*/ 0 w 299836"/>
              <a:gd name="connsiteY0" fmla="*/ 1142670 h 1142670"/>
              <a:gd name="connsiteX1" fmla="*/ 149918 w 299836"/>
              <a:gd name="connsiteY1" fmla="*/ 1142670 h 1142670"/>
              <a:gd name="connsiteX2" fmla="*/ 149918 w 299836"/>
              <a:gd name="connsiteY2" fmla="*/ 0 h 1142670"/>
              <a:gd name="connsiteX3" fmla="*/ 299836 w 299836"/>
              <a:gd name="connsiteY3" fmla="*/ 0 h 114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36" h="1142670">
                <a:moveTo>
                  <a:pt x="0" y="1142670"/>
                </a:moveTo>
                <a:lnTo>
                  <a:pt x="149918" y="1142670"/>
                </a:lnTo>
                <a:lnTo>
                  <a:pt x="149918" y="0"/>
                </a:lnTo>
                <a:lnTo>
                  <a:pt x="299836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33085" tIns="541801" rIns="133084" bIns="541802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500"/>
          </a:p>
        </p:txBody>
      </p:sp>
      <p:sp>
        <p:nvSpPr>
          <p:cNvPr id="71" name="Полилиния 70"/>
          <p:cNvSpPr/>
          <p:nvPr/>
        </p:nvSpPr>
        <p:spPr>
          <a:xfrm>
            <a:off x="492449" y="1920875"/>
            <a:ext cx="300037" cy="1714500"/>
          </a:xfrm>
          <a:custGeom>
            <a:avLst/>
            <a:gdLst>
              <a:gd name="connsiteX0" fmla="*/ 0 w 299836"/>
              <a:gd name="connsiteY0" fmla="*/ 1714006 h 1714006"/>
              <a:gd name="connsiteX1" fmla="*/ 149918 w 299836"/>
              <a:gd name="connsiteY1" fmla="*/ 1714006 h 1714006"/>
              <a:gd name="connsiteX2" fmla="*/ 149918 w 299836"/>
              <a:gd name="connsiteY2" fmla="*/ 0 h 1714006"/>
              <a:gd name="connsiteX3" fmla="*/ 299836 w 299836"/>
              <a:gd name="connsiteY3" fmla="*/ 0 h 17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36" h="1714006">
                <a:moveTo>
                  <a:pt x="0" y="1714006"/>
                </a:moveTo>
                <a:lnTo>
                  <a:pt x="149918" y="1714006"/>
                </a:lnTo>
                <a:lnTo>
                  <a:pt x="149918" y="0"/>
                </a:lnTo>
                <a:lnTo>
                  <a:pt x="299836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19118" tIns="813502" rIns="119117" bIns="813503" spcCol="1270" anchor="ctr"/>
          <a:lstStyle/>
          <a:p>
            <a:pPr algn="ctr" defTabSz="2667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600"/>
          </a:p>
        </p:txBody>
      </p:sp>
      <p:sp>
        <p:nvSpPr>
          <p:cNvPr id="72" name="Полилиния 71"/>
          <p:cNvSpPr/>
          <p:nvPr/>
        </p:nvSpPr>
        <p:spPr>
          <a:xfrm>
            <a:off x="492449" y="1349375"/>
            <a:ext cx="300037" cy="2286000"/>
          </a:xfrm>
          <a:custGeom>
            <a:avLst/>
            <a:gdLst>
              <a:gd name="connsiteX0" fmla="*/ 0 w 299836"/>
              <a:gd name="connsiteY0" fmla="*/ 2285341 h 2285341"/>
              <a:gd name="connsiteX1" fmla="*/ 149918 w 299836"/>
              <a:gd name="connsiteY1" fmla="*/ 2285341 h 2285341"/>
              <a:gd name="connsiteX2" fmla="*/ 149918 w 299836"/>
              <a:gd name="connsiteY2" fmla="*/ 0 h 2285341"/>
              <a:gd name="connsiteX3" fmla="*/ 299836 w 299836"/>
              <a:gd name="connsiteY3" fmla="*/ 0 h 2285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36" h="2285341">
                <a:moveTo>
                  <a:pt x="0" y="2285341"/>
                </a:moveTo>
                <a:lnTo>
                  <a:pt x="149918" y="2285341"/>
                </a:lnTo>
                <a:lnTo>
                  <a:pt x="149918" y="0"/>
                </a:lnTo>
                <a:lnTo>
                  <a:pt x="299836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04995" tIns="1085047" rIns="104995" bIns="1085048" spcCol="1270" anchor="ctr"/>
          <a:lstStyle/>
          <a:p>
            <a:pPr algn="ctr" defTabSz="3556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800"/>
          </a:p>
        </p:txBody>
      </p:sp>
      <p:sp>
        <p:nvSpPr>
          <p:cNvPr id="73" name="Полилиния 72"/>
          <p:cNvSpPr/>
          <p:nvPr/>
        </p:nvSpPr>
        <p:spPr>
          <a:xfrm rot="16200000">
            <a:off x="-915287" y="3382879"/>
            <a:ext cx="2405622" cy="504055"/>
          </a:xfrm>
          <a:custGeom>
            <a:avLst/>
            <a:gdLst>
              <a:gd name="connsiteX0" fmla="*/ 0 w 2405622"/>
              <a:gd name="connsiteY0" fmla="*/ 0 h 457068"/>
              <a:gd name="connsiteX1" fmla="*/ 2405622 w 2405622"/>
              <a:gd name="connsiteY1" fmla="*/ 0 h 457068"/>
              <a:gd name="connsiteX2" fmla="*/ 2405622 w 2405622"/>
              <a:gd name="connsiteY2" fmla="*/ 457068 h 457068"/>
              <a:gd name="connsiteX3" fmla="*/ 0 w 2405622"/>
              <a:gd name="connsiteY3" fmla="*/ 457068 h 457068"/>
              <a:gd name="connsiteX4" fmla="*/ 0 w 2405622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5622" h="457068">
                <a:moveTo>
                  <a:pt x="0" y="0"/>
                </a:moveTo>
                <a:lnTo>
                  <a:pt x="2405622" y="0"/>
                </a:lnTo>
                <a:lnTo>
                  <a:pt x="2405622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9525" tIns="9524" rIns="9525" bIns="9525" spcCol="1270" anchor="ctr"/>
          <a:lstStyle/>
          <a:p>
            <a:pPr algn="ctr" defTabSz="6667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500" b="1" dirty="0"/>
              <a:t>Технические характеристики</a:t>
            </a:r>
          </a:p>
        </p:txBody>
      </p:sp>
      <p:sp>
        <p:nvSpPr>
          <p:cNvPr id="74" name="Полилиния 73"/>
          <p:cNvSpPr/>
          <p:nvPr/>
        </p:nvSpPr>
        <p:spPr>
          <a:xfrm>
            <a:off x="792402" y="1121032"/>
            <a:ext cx="1499184" cy="457068"/>
          </a:xfrm>
          <a:custGeom>
            <a:avLst/>
            <a:gdLst>
              <a:gd name="connsiteX0" fmla="*/ 0 w 1499184"/>
              <a:gd name="connsiteY0" fmla="*/ 0 h 457068"/>
              <a:gd name="connsiteX1" fmla="*/ 1499184 w 1499184"/>
              <a:gd name="connsiteY1" fmla="*/ 0 h 457068"/>
              <a:gd name="connsiteX2" fmla="*/ 1499184 w 1499184"/>
              <a:gd name="connsiteY2" fmla="*/ 457068 h 457068"/>
              <a:gd name="connsiteX3" fmla="*/ 0 w 1499184"/>
              <a:gd name="connsiteY3" fmla="*/ 457068 h 457068"/>
              <a:gd name="connsiteX4" fmla="*/ 0 w 1499184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84" h="457068">
                <a:moveTo>
                  <a:pt x="0" y="0"/>
                </a:moveTo>
                <a:lnTo>
                  <a:pt x="1499184" y="0"/>
                </a:lnTo>
                <a:lnTo>
                  <a:pt x="1499184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6985" tIns="6985" rIns="6985" bIns="6985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 dirty="0">
                <a:ln/>
              </a:rPr>
              <a:t>Грузоподъемность, кг</a:t>
            </a:r>
            <a:endParaRPr lang="ru-RU" sz="1100" dirty="0"/>
          </a:p>
        </p:txBody>
      </p:sp>
      <p:sp>
        <p:nvSpPr>
          <p:cNvPr id="75" name="Полилиния 74"/>
          <p:cNvSpPr/>
          <p:nvPr/>
        </p:nvSpPr>
        <p:spPr>
          <a:xfrm>
            <a:off x="792402" y="1692367"/>
            <a:ext cx="1499184" cy="457068"/>
          </a:xfrm>
          <a:custGeom>
            <a:avLst/>
            <a:gdLst>
              <a:gd name="connsiteX0" fmla="*/ 0 w 1499184"/>
              <a:gd name="connsiteY0" fmla="*/ 0 h 457068"/>
              <a:gd name="connsiteX1" fmla="*/ 1499184 w 1499184"/>
              <a:gd name="connsiteY1" fmla="*/ 0 h 457068"/>
              <a:gd name="connsiteX2" fmla="*/ 1499184 w 1499184"/>
              <a:gd name="connsiteY2" fmla="*/ 457068 h 457068"/>
              <a:gd name="connsiteX3" fmla="*/ 0 w 1499184"/>
              <a:gd name="connsiteY3" fmla="*/ 457068 h 457068"/>
              <a:gd name="connsiteX4" fmla="*/ 0 w 1499184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84" h="457068">
                <a:moveTo>
                  <a:pt x="0" y="0"/>
                </a:moveTo>
                <a:lnTo>
                  <a:pt x="1499184" y="0"/>
                </a:lnTo>
                <a:lnTo>
                  <a:pt x="1499184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6985" tIns="6985" rIns="6985" bIns="6985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>
                <a:ln/>
              </a:rPr>
              <a:t>Масса самосвала без груза, кг</a:t>
            </a:r>
            <a:endParaRPr lang="ru-RU" sz="1100" dirty="0"/>
          </a:p>
        </p:txBody>
      </p:sp>
      <p:sp>
        <p:nvSpPr>
          <p:cNvPr id="76" name="Полилиния 75"/>
          <p:cNvSpPr/>
          <p:nvPr/>
        </p:nvSpPr>
        <p:spPr>
          <a:xfrm>
            <a:off x="792402" y="2263702"/>
            <a:ext cx="1499184" cy="457068"/>
          </a:xfrm>
          <a:custGeom>
            <a:avLst/>
            <a:gdLst>
              <a:gd name="connsiteX0" fmla="*/ 0 w 1499184"/>
              <a:gd name="connsiteY0" fmla="*/ 0 h 457068"/>
              <a:gd name="connsiteX1" fmla="*/ 1499184 w 1499184"/>
              <a:gd name="connsiteY1" fmla="*/ 0 h 457068"/>
              <a:gd name="connsiteX2" fmla="*/ 1499184 w 1499184"/>
              <a:gd name="connsiteY2" fmla="*/ 457068 h 457068"/>
              <a:gd name="connsiteX3" fmla="*/ 0 w 1499184"/>
              <a:gd name="connsiteY3" fmla="*/ 457068 h 457068"/>
              <a:gd name="connsiteX4" fmla="*/ 0 w 1499184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84" h="457068">
                <a:moveTo>
                  <a:pt x="0" y="0"/>
                </a:moveTo>
                <a:lnTo>
                  <a:pt x="1499184" y="0"/>
                </a:lnTo>
                <a:lnTo>
                  <a:pt x="1499184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6985" tIns="6985" rIns="6985" bIns="6985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>
                <a:ln/>
              </a:rPr>
              <a:t>Полная масса, кг </a:t>
            </a:r>
            <a:endParaRPr lang="ru-RU" sz="1100" dirty="0"/>
          </a:p>
        </p:txBody>
      </p:sp>
      <p:sp>
        <p:nvSpPr>
          <p:cNvPr id="77" name="Полилиния 76"/>
          <p:cNvSpPr/>
          <p:nvPr/>
        </p:nvSpPr>
        <p:spPr>
          <a:xfrm>
            <a:off x="792402" y="2835038"/>
            <a:ext cx="1499184" cy="457068"/>
          </a:xfrm>
          <a:custGeom>
            <a:avLst/>
            <a:gdLst>
              <a:gd name="connsiteX0" fmla="*/ 0 w 1499184"/>
              <a:gd name="connsiteY0" fmla="*/ 0 h 457068"/>
              <a:gd name="connsiteX1" fmla="*/ 1499184 w 1499184"/>
              <a:gd name="connsiteY1" fmla="*/ 0 h 457068"/>
              <a:gd name="connsiteX2" fmla="*/ 1499184 w 1499184"/>
              <a:gd name="connsiteY2" fmla="*/ 457068 h 457068"/>
              <a:gd name="connsiteX3" fmla="*/ 0 w 1499184"/>
              <a:gd name="connsiteY3" fmla="*/ 457068 h 457068"/>
              <a:gd name="connsiteX4" fmla="*/ 0 w 1499184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84" h="457068">
                <a:moveTo>
                  <a:pt x="0" y="0"/>
                </a:moveTo>
                <a:lnTo>
                  <a:pt x="1499184" y="0"/>
                </a:lnTo>
                <a:lnTo>
                  <a:pt x="1499184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6985" tIns="6985" rIns="6985" bIns="6985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>
                <a:ln/>
              </a:rPr>
              <a:t>Колесная формула</a:t>
            </a:r>
            <a:endParaRPr lang="ru-RU" sz="1100" dirty="0"/>
          </a:p>
        </p:txBody>
      </p:sp>
      <p:sp>
        <p:nvSpPr>
          <p:cNvPr id="78" name="Полилиния 77"/>
          <p:cNvSpPr/>
          <p:nvPr/>
        </p:nvSpPr>
        <p:spPr>
          <a:xfrm>
            <a:off x="792402" y="3406373"/>
            <a:ext cx="1499184" cy="457068"/>
          </a:xfrm>
          <a:custGeom>
            <a:avLst/>
            <a:gdLst>
              <a:gd name="connsiteX0" fmla="*/ 0 w 1499184"/>
              <a:gd name="connsiteY0" fmla="*/ 0 h 457068"/>
              <a:gd name="connsiteX1" fmla="*/ 1499184 w 1499184"/>
              <a:gd name="connsiteY1" fmla="*/ 0 h 457068"/>
              <a:gd name="connsiteX2" fmla="*/ 1499184 w 1499184"/>
              <a:gd name="connsiteY2" fmla="*/ 457068 h 457068"/>
              <a:gd name="connsiteX3" fmla="*/ 0 w 1499184"/>
              <a:gd name="connsiteY3" fmla="*/ 457068 h 457068"/>
              <a:gd name="connsiteX4" fmla="*/ 0 w 1499184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84" h="457068">
                <a:moveTo>
                  <a:pt x="0" y="0"/>
                </a:moveTo>
                <a:lnTo>
                  <a:pt x="1499184" y="0"/>
                </a:lnTo>
                <a:lnTo>
                  <a:pt x="1499184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6985" tIns="6985" rIns="6985" bIns="6985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>
                <a:ln/>
              </a:rPr>
              <a:t>Скорость движения максимальная, км/ч</a:t>
            </a:r>
            <a:endParaRPr lang="ru-RU" sz="1100" dirty="0"/>
          </a:p>
        </p:txBody>
      </p:sp>
      <p:sp>
        <p:nvSpPr>
          <p:cNvPr id="79" name="Полилиния 78"/>
          <p:cNvSpPr/>
          <p:nvPr/>
        </p:nvSpPr>
        <p:spPr>
          <a:xfrm>
            <a:off x="792402" y="3977709"/>
            <a:ext cx="1499184" cy="457068"/>
          </a:xfrm>
          <a:custGeom>
            <a:avLst/>
            <a:gdLst>
              <a:gd name="connsiteX0" fmla="*/ 0 w 1499184"/>
              <a:gd name="connsiteY0" fmla="*/ 0 h 457068"/>
              <a:gd name="connsiteX1" fmla="*/ 1499184 w 1499184"/>
              <a:gd name="connsiteY1" fmla="*/ 0 h 457068"/>
              <a:gd name="connsiteX2" fmla="*/ 1499184 w 1499184"/>
              <a:gd name="connsiteY2" fmla="*/ 457068 h 457068"/>
              <a:gd name="connsiteX3" fmla="*/ 0 w 1499184"/>
              <a:gd name="connsiteY3" fmla="*/ 457068 h 457068"/>
              <a:gd name="connsiteX4" fmla="*/ 0 w 1499184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84" h="457068">
                <a:moveTo>
                  <a:pt x="0" y="0"/>
                </a:moveTo>
                <a:lnTo>
                  <a:pt x="1499184" y="0"/>
                </a:lnTo>
                <a:lnTo>
                  <a:pt x="1499184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6985" tIns="6985" rIns="6985" bIns="6985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>
                <a:ln/>
              </a:rPr>
              <a:t>Радиус поворота, м</a:t>
            </a:r>
            <a:endParaRPr lang="ru-RU" sz="1100" dirty="0"/>
          </a:p>
        </p:txBody>
      </p:sp>
      <p:sp>
        <p:nvSpPr>
          <p:cNvPr id="80" name="Полилиния 79"/>
          <p:cNvSpPr/>
          <p:nvPr/>
        </p:nvSpPr>
        <p:spPr>
          <a:xfrm>
            <a:off x="792402" y="4549044"/>
            <a:ext cx="1499184" cy="457068"/>
          </a:xfrm>
          <a:custGeom>
            <a:avLst/>
            <a:gdLst>
              <a:gd name="connsiteX0" fmla="*/ 0 w 1499184"/>
              <a:gd name="connsiteY0" fmla="*/ 0 h 457068"/>
              <a:gd name="connsiteX1" fmla="*/ 1499184 w 1499184"/>
              <a:gd name="connsiteY1" fmla="*/ 0 h 457068"/>
              <a:gd name="connsiteX2" fmla="*/ 1499184 w 1499184"/>
              <a:gd name="connsiteY2" fmla="*/ 457068 h 457068"/>
              <a:gd name="connsiteX3" fmla="*/ 0 w 1499184"/>
              <a:gd name="connsiteY3" fmla="*/ 457068 h 457068"/>
              <a:gd name="connsiteX4" fmla="*/ 0 w 1499184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84" h="457068">
                <a:moveTo>
                  <a:pt x="0" y="0"/>
                </a:moveTo>
                <a:lnTo>
                  <a:pt x="1499184" y="0"/>
                </a:lnTo>
                <a:lnTo>
                  <a:pt x="1499184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6985" tIns="6985" rIns="6985" bIns="6985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>
                <a:ln/>
              </a:rPr>
              <a:t>Габаритный диаметр поворота, м</a:t>
            </a:r>
            <a:endParaRPr lang="ru-RU" sz="1100" dirty="0"/>
          </a:p>
        </p:txBody>
      </p:sp>
      <p:sp>
        <p:nvSpPr>
          <p:cNvPr id="81" name="Полилиния 80"/>
          <p:cNvSpPr/>
          <p:nvPr/>
        </p:nvSpPr>
        <p:spPr>
          <a:xfrm>
            <a:off x="792402" y="5120380"/>
            <a:ext cx="1499184" cy="457068"/>
          </a:xfrm>
          <a:custGeom>
            <a:avLst/>
            <a:gdLst>
              <a:gd name="connsiteX0" fmla="*/ 0 w 1499184"/>
              <a:gd name="connsiteY0" fmla="*/ 0 h 457068"/>
              <a:gd name="connsiteX1" fmla="*/ 1499184 w 1499184"/>
              <a:gd name="connsiteY1" fmla="*/ 0 h 457068"/>
              <a:gd name="connsiteX2" fmla="*/ 1499184 w 1499184"/>
              <a:gd name="connsiteY2" fmla="*/ 457068 h 457068"/>
              <a:gd name="connsiteX3" fmla="*/ 0 w 1499184"/>
              <a:gd name="connsiteY3" fmla="*/ 457068 h 457068"/>
              <a:gd name="connsiteX4" fmla="*/ 0 w 1499184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84" h="457068">
                <a:moveTo>
                  <a:pt x="0" y="0"/>
                </a:moveTo>
                <a:lnTo>
                  <a:pt x="1499184" y="0"/>
                </a:lnTo>
                <a:lnTo>
                  <a:pt x="1499184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6985" tIns="6985" rIns="6985" bIns="6985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>
                <a:ln/>
              </a:rPr>
              <a:t>Время подъёма груженой платформы, с</a:t>
            </a:r>
            <a:endParaRPr lang="ru-RU" sz="1100" dirty="0"/>
          </a:p>
        </p:txBody>
      </p:sp>
      <p:sp>
        <p:nvSpPr>
          <p:cNvPr id="82" name="Полилиния 81"/>
          <p:cNvSpPr/>
          <p:nvPr/>
        </p:nvSpPr>
        <p:spPr>
          <a:xfrm>
            <a:off x="792402" y="5691715"/>
            <a:ext cx="1499184" cy="457068"/>
          </a:xfrm>
          <a:custGeom>
            <a:avLst/>
            <a:gdLst>
              <a:gd name="connsiteX0" fmla="*/ 0 w 1499184"/>
              <a:gd name="connsiteY0" fmla="*/ 0 h 457068"/>
              <a:gd name="connsiteX1" fmla="*/ 1499184 w 1499184"/>
              <a:gd name="connsiteY1" fmla="*/ 0 h 457068"/>
              <a:gd name="connsiteX2" fmla="*/ 1499184 w 1499184"/>
              <a:gd name="connsiteY2" fmla="*/ 457068 h 457068"/>
              <a:gd name="connsiteX3" fmla="*/ 0 w 1499184"/>
              <a:gd name="connsiteY3" fmla="*/ 457068 h 457068"/>
              <a:gd name="connsiteX4" fmla="*/ 0 w 1499184"/>
              <a:gd name="connsiteY4" fmla="*/ 0 h 45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9184" h="457068">
                <a:moveTo>
                  <a:pt x="0" y="0"/>
                </a:moveTo>
                <a:lnTo>
                  <a:pt x="1499184" y="0"/>
                </a:lnTo>
                <a:lnTo>
                  <a:pt x="1499184" y="457068"/>
                </a:lnTo>
                <a:lnTo>
                  <a:pt x="0" y="4570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lIns="6985" tIns="6985" rIns="6985" bIns="6985" spcCol="1270" anchor="ctr"/>
          <a:lstStyle/>
          <a:p>
            <a:pPr algn="ctr" defTabSz="4889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>
                <a:ln/>
              </a:rPr>
              <a:t>Время опускания платформы, с</a:t>
            </a:r>
            <a:endParaRPr lang="ru-RU" sz="1100" dirty="0"/>
          </a:p>
        </p:txBody>
      </p:sp>
      <p:sp>
        <p:nvSpPr>
          <p:cNvPr id="83" name="Стрелка вправо 82"/>
          <p:cNvSpPr/>
          <p:nvPr/>
        </p:nvSpPr>
        <p:spPr>
          <a:xfrm>
            <a:off x="2340299" y="1341438"/>
            <a:ext cx="14287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Стрелка вправо 83"/>
          <p:cNvSpPr/>
          <p:nvPr/>
        </p:nvSpPr>
        <p:spPr>
          <a:xfrm>
            <a:off x="2341886" y="1920875"/>
            <a:ext cx="14287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5" name="Стрелка вправо 84"/>
          <p:cNvSpPr/>
          <p:nvPr/>
        </p:nvSpPr>
        <p:spPr>
          <a:xfrm>
            <a:off x="2341886" y="2470150"/>
            <a:ext cx="142875" cy="44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Стрелка вправо 85"/>
          <p:cNvSpPr/>
          <p:nvPr/>
        </p:nvSpPr>
        <p:spPr>
          <a:xfrm>
            <a:off x="2340299" y="3040063"/>
            <a:ext cx="14287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Стрелка вправо 86"/>
          <p:cNvSpPr/>
          <p:nvPr/>
        </p:nvSpPr>
        <p:spPr>
          <a:xfrm>
            <a:off x="2340299" y="3611563"/>
            <a:ext cx="14287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8" name="Стрелка вправо 87"/>
          <p:cNvSpPr/>
          <p:nvPr/>
        </p:nvSpPr>
        <p:spPr>
          <a:xfrm>
            <a:off x="2340299" y="4160838"/>
            <a:ext cx="14287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9" name="Стрелка вправо 88"/>
          <p:cNvSpPr/>
          <p:nvPr/>
        </p:nvSpPr>
        <p:spPr>
          <a:xfrm>
            <a:off x="2340299" y="4754563"/>
            <a:ext cx="14287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0" name="Стрелка вправо 89"/>
          <p:cNvSpPr/>
          <p:nvPr/>
        </p:nvSpPr>
        <p:spPr>
          <a:xfrm>
            <a:off x="2340299" y="5326063"/>
            <a:ext cx="14287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1" name="Стрелка вправо 90"/>
          <p:cNvSpPr/>
          <p:nvPr/>
        </p:nvSpPr>
        <p:spPr>
          <a:xfrm>
            <a:off x="2341886" y="5897563"/>
            <a:ext cx="144463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5510213" y="-27384"/>
            <a:ext cx="20145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ru-RU" sz="1600" b="1">
                <a:latin typeface="Calibri" pitchFamily="34" charset="0"/>
              </a:rPr>
              <a:t>Емкость кузова</a:t>
            </a: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381250" y="538163"/>
            <a:ext cx="242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57" name="Дата 3"/>
          <p:cNvSpPr txBox="1">
            <a:spLocks/>
          </p:cNvSpPr>
          <p:nvPr/>
        </p:nvSpPr>
        <p:spPr bwMode="auto">
          <a:xfrm>
            <a:off x="1187624" y="6453336"/>
            <a:ext cx="2736850" cy="215900"/>
          </a:xfrm>
          <a:prstGeom prst="rect">
            <a:avLst/>
          </a:prstGeom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sz="800" dirty="0" smtClean="0">
              <a:solidFill>
                <a:schemeClr val="accent1"/>
              </a:solidFill>
              <a:cs typeface="+mn-cs"/>
            </a:endParaRPr>
          </a:p>
        </p:txBody>
      </p:sp>
      <p:sp>
        <p:nvSpPr>
          <p:cNvPr id="94" name="Дата 3"/>
          <p:cNvSpPr txBox="1">
            <a:spLocks/>
          </p:cNvSpPr>
          <p:nvPr/>
        </p:nvSpPr>
        <p:spPr bwMode="auto">
          <a:xfrm>
            <a:off x="2483768" y="6453336"/>
            <a:ext cx="2736850" cy="215900"/>
          </a:xfrm>
          <a:prstGeom prst="rect">
            <a:avLst/>
          </a:prstGeom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800" dirty="0" smtClean="0">
                <a:solidFill>
                  <a:schemeClr val="accent1"/>
                </a:solidFill>
                <a:cs typeface="+mn-cs"/>
              </a:rPr>
              <a:t>*</a:t>
            </a:r>
            <a:r>
              <a:rPr lang="en-US" sz="800" dirty="0" smtClean="0">
                <a:solidFill>
                  <a:schemeClr val="accent1"/>
                </a:solidFill>
                <a:cs typeface="+mn-cs"/>
              </a:rPr>
              <a:t> </a:t>
            </a:r>
            <a:r>
              <a:rPr lang="ru-RU" sz="800" dirty="0" smtClean="0">
                <a:solidFill>
                  <a:schemeClr val="accent1"/>
                </a:solidFill>
                <a:cs typeface="+mn-cs"/>
              </a:rPr>
              <a:t>Для  БЕЛАЗ-75583</a:t>
            </a:r>
            <a:r>
              <a:rPr lang="en-US" sz="800" dirty="0" smtClean="0">
                <a:solidFill>
                  <a:schemeClr val="accent1"/>
                </a:solidFill>
                <a:cs typeface="+mn-cs"/>
              </a:rPr>
              <a:t>  **- </a:t>
            </a:r>
            <a:r>
              <a:rPr lang="ru-RU" sz="800" dirty="0" smtClean="0">
                <a:solidFill>
                  <a:schemeClr val="accent1"/>
                </a:solidFill>
                <a:cs typeface="+mn-cs"/>
              </a:rPr>
              <a:t>размеры в базовой комплектации</a:t>
            </a:r>
          </a:p>
        </p:txBody>
      </p:sp>
      <p:graphicFrame>
        <p:nvGraphicFramePr>
          <p:cNvPr id="95" name="Таблица 94"/>
          <p:cNvGraphicFramePr>
            <a:graphicFrameLocks noGrp="1"/>
          </p:cNvGraphicFramePr>
          <p:nvPr/>
        </p:nvGraphicFramePr>
        <p:xfrm>
          <a:off x="3419873" y="1140248"/>
          <a:ext cx="5616624" cy="510136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96143"/>
                <a:gridCol w="720081"/>
                <a:gridCol w="720079"/>
                <a:gridCol w="792088"/>
                <a:gridCol w="720081"/>
                <a:gridCol w="648072"/>
                <a:gridCol w="720080"/>
              </a:tblGrid>
              <a:tr h="63256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effectLst/>
                        </a:rPr>
                        <a:t>Габаритные размеры</a:t>
                      </a:r>
                      <a:r>
                        <a:rPr lang="en-US" sz="1050" dirty="0" smtClean="0">
                          <a:effectLst/>
                        </a:rPr>
                        <a:t> **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effectLst/>
                        </a:rPr>
                        <a:t>БЕЛАЗ-7558</a:t>
                      </a:r>
                      <a:r>
                        <a:rPr lang="en-US" sz="1050" dirty="0" smtClean="0">
                          <a:effectLst/>
                        </a:rPr>
                        <a:t>1</a:t>
                      </a:r>
                      <a:endParaRPr lang="ru-RU" sz="1050" dirty="0"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  <a:latin typeface="Calibri" pitchFamily="34" charset="0"/>
                        </a:rPr>
                        <a:t>БЕЛАЗ-7558</a:t>
                      </a:r>
                      <a:r>
                        <a:rPr lang="en-US" sz="1050" dirty="0" smtClean="0">
                          <a:effectLst/>
                          <a:latin typeface="Calibri" pitchFamily="34" charset="0"/>
                        </a:rPr>
                        <a:t>3</a:t>
                      </a:r>
                      <a:endParaRPr lang="ru-RU" sz="1050" dirty="0" smtClean="0">
                        <a:effectLst/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effectLst/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</a:rPr>
                        <a:t>БЕЛАЗ-75585</a:t>
                      </a:r>
                      <a:endParaRPr lang="ru-RU" sz="1050" dirty="0"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</a:rPr>
                        <a:t>БЕЛАЗ-7558</a:t>
                      </a:r>
                      <a:r>
                        <a:rPr lang="en-US" sz="1050" dirty="0" smtClean="0">
                          <a:effectLst/>
                        </a:rPr>
                        <a:t>F</a:t>
                      </a:r>
                      <a:endParaRPr lang="ru-RU" sz="1050" dirty="0" smtClean="0">
                        <a:effectLst/>
                      </a:endParaRPr>
                    </a:p>
                    <a:p>
                      <a:pPr algn="ctr"/>
                      <a:endParaRPr lang="ru-RU" sz="1050" dirty="0"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</a:rPr>
                        <a:t>БЕЛАЗ-7558</a:t>
                      </a:r>
                      <a:r>
                        <a:rPr lang="en-US" sz="1050" dirty="0" smtClean="0">
                          <a:effectLst/>
                        </a:rPr>
                        <a:t>B</a:t>
                      </a:r>
                      <a:endParaRPr lang="ru-RU" sz="1050" dirty="0" smtClean="0">
                        <a:effectLst/>
                      </a:endParaRPr>
                    </a:p>
                    <a:p>
                      <a:pPr algn="ctr"/>
                      <a:endParaRPr lang="ru-RU" sz="1050" dirty="0"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</a:rPr>
                        <a:t>БЕЛАЗ-7558</a:t>
                      </a:r>
                      <a:r>
                        <a:rPr lang="en-US" sz="1050" dirty="0" smtClean="0">
                          <a:effectLst/>
                        </a:rPr>
                        <a:t>D</a:t>
                      </a:r>
                      <a:endParaRPr lang="ru-RU" sz="1050" dirty="0" smtClean="0">
                        <a:effectLst/>
                      </a:endParaRPr>
                    </a:p>
                    <a:p>
                      <a:pPr algn="ctr"/>
                      <a:endParaRPr lang="ru-RU" sz="1050" dirty="0"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1"/>
                    </a:solidFill>
                  </a:tcPr>
                </a:tc>
              </a:tr>
              <a:tr h="279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Максимальная габаритная длина, мм</a:t>
                      </a:r>
                      <a:endParaRPr kumimoji="0" lang="ru-RU" sz="1050" i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103</a:t>
                      </a:r>
                      <a:r>
                        <a:rPr lang="en-US" sz="1050" dirty="0" smtClean="0"/>
                        <a:t>4</a:t>
                      </a:r>
                      <a:r>
                        <a:rPr lang="ru-RU" sz="1050" dirty="0" smtClean="0"/>
                        <a:t>0</a:t>
                      </a:r>
                      <a:endParaRPr lang="ru-RU" sz="1050" dirty="0"/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10560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10560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10560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103</a:t>
                      </a:r>
                      <a:r>
                        <a:rPr lang="en-US" sz="1050" dirty="0" smtClean="0"/>
                        <a:t>4</a:t>
                      </a:r>
                      <a:r>
                        <a:rPr lang="ru-RU" sz="1050" dirty="0" smtClean="0"/>
                        <a:t>0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103</a:t>
                      </a:r>
                      <a:r>
                        <a:rPr lang="en-US" sz="1050" dirty="0" smtClean="0"/>
                        <a:t>4</a:t>
                      </a:r>
                      <a:r>
                        <a:rPr lang="ru-RU" sz="1050" dirty="0" smtClean="0"/>
                        <a:t>0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</a:tr>
              <a:tr h="279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Максимальная габаритная ширина, мм</a:t>
                      </a:r>
                      <a:endParaRPr kumimoji="0" lang="ru-RU" sz="1050" i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5750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5750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5750</a:t>
                      </a:r>
                      <a:endParaRPr lang="ru-RU" sz="105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5750</a:t>
                      </a:r>
                      <a:endParaRPr lang="ru-RU" sz="105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5750</a:t>
                      </a:r>
                      <a:endParaRPr lang="ru-RU" sz="105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5750</a:t>
                      </a:r>
                      <a:endParaRPr lang="ru-RU" sz="105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</a:tr>
              <a:tr h="279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Максимальная высота без кузова, мм</a:t>
                      </a:r>
                      <a:endParaRPr kumimoji="0" lang="ru-RU" sz="1050" i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4635</a:t>
                      </a:r>
                      <a:endParaRPr lang="ru-RU" sz="1050" dirty="0"/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4635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4635</a:t>
                      </a:r>
                      <a:endParaRPr lang="ru-RU" sz="1050" dirty="0" smtClean="0"/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4635</a:t>
                      </a:r>
                      <a:endParaRPr lang="ru-RU" sz="1050" dirty="0" smtClean="0"/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4635</a:t>
                      </a:r>
                      <a:endParaRPr lang="ru-RU" sz="1050" dirty="0" smtClean="0"/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4635</a:t>
                      </a:r>
                      <a:endParaRPr lang="ru-RU" sz="1050" dirty="0" smtClean="0"/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</a:tr>
              <a:tr h="2815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Максимальная высота с кузовом, мм</a:t>
                      </a:r>
                      <a:endParaRPr kumimoji="0" lang="ru-RU" sz="1050" i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5340</a:t>
                      </a:r>
                      <a:endParaRPr lang="ru-RU" sz="1050" dirty="0"/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5340</a:t>
                      </a:r>
                      <a:endParaRPr lang="ru-RU" sz="105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5340</a:t>
                      </a:r>
                      <a:endParaRPr lang="ru-RU" sz="105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5340</a:t>
                      </a:r>
                      <a:endParaRPr lang="ru-RU" sz="105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5340</a:t>
                      </a:r>
                      <a:endParaRPr lang="ru-RU" sz="105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5340</a:t>
                      </a:r>
                      <a:endParaRPr lang="ru-RU" sz="1050" dirty="0" smtClean="0">
                        <a:latin typeface="Calibri" pitchFamily="34" charset="0"/>
                      </a:endParaRP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</a:tr>
              <a:tr h="2857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Максимальная высота погрузки самосвала, мм</a:t>
                      </a:r>
                      <a:endParaRPr kumimoji="0" lang="ru-RU" sz="1050" i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4260</a:t>
                      </a:r>
                      <a:endParaRPr lang="ru-RU" sz="1050" dirty="0"/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4260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4260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4260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4260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4260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</a:tr>
              <a:tr h="3004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Габаритная высота самосвала с грузом, мм</a:t>
                      </a:r>
                      <a:endParaRPr kumimoji="0" lang="ru-RU" sz="1050" i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5525</a:t>
                      </a:r>
                      <a:endParaRPr lang="ru-RU" sz="1050" dirty="0"/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5525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5525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5525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5525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5525</a:t>
                      </a:r>
                    </a:p>
                    <a:p>
                      <a:pPr algn="ctr"/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</a:tr>
              <a:tr h="4767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Высота разгрузки самосвала, мм</a:t>
                      </a:r>
                      <a:endParaRPr kumimoji="0" lang="ru-RU" sz="1050" i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1060</a:t>
                      </a:r>
                      <a:endParaRPr lang="ru-RU" sz="1050" dirty="0"/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libri" pitchFamily="34" charset="0"/>
                        </a:rPr>
                        <a:t>1060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1060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libri" pitchFamily="34" charset="0"/>
                        </a:rPr>
                        <a:t>1060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libri" pitchFamily="34" charset="0"/>
                        </a:rPr>
                        <a:t>1060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Calibri" pitchFamily="34" charset="0"/>
                        </a:rPr>
                        <a:t>1060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</a:tr>
              <a:tr h="279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Максимальная глубина кузова, мм</a:t>
                      </a:r>
                      <a:endParaRPr kumimoji="0" lang="ru-RU" sz="1050" i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1760</a:t>
                      </a:r>
                      <a:endParaRPr lang="ru-RU" sz="1050" dirty="0"/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1760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alibri" pitchFamily="34" charset="0"/>
                        </a:rPr>
                        <a:t>1760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1760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1760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1760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/>
                </a:tc>
              </a:tr>
              <a:tr h="279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Колесная база, мм</a:t>
                      </a:r>
                      <a:endParaRPr kumimoji="0" lang="ru-RU" sz="1050" i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4700</a:t>
                      </a:r>
                      <a:endParaRPr lang="ru-RU" sz="1050" dirty="0"/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Calibri" pitchFamily="34" charset="0"/>
                        </a:rPr>
                        <a:t>4700</a:t>
                      </a: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4700</a:t>
                      </a:r>
                      <a:endParaRPr lang="ru-RU" sz="1050" dirty="0"/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4700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4700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4700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>
                        <a:latin typeface="Calibri" pitchFamily="34" charset="0"/>
                      </a:endParaRPr>
                    </a:p>
                  </a:txBody>
                  <a:tcPr marL="58962" marR="58962" marT="29477" marB="29477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800" decel="100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1" grpId="0"/>
      <p:bldP spid="51" grpId="0"/>
      <p:bldP spid="52" grpId="0" build="p"/>
      <p:bldP spid="55" grpId="0"/>
      <p:bldP spid="56" grpId="0" build="p"/>
      <p:bldP spid="58" grpId="0"/>
      <p:bldP spid="59" grpId="0"/>
      <p:bldP spid="60" grpId="0"/>
      <p:bldP spid="61" grpId="0"/>
      <p:bldP spid="62" grpId="0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/>
      <p:bldP spid="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27"/>
          <p:cNvSpPr txBox="1">
            <a:spLocks noChangeArrowheads="1"/>
          </p:cNvSpPr>
          <p:nvPr/>
        </p:nvSpPr>
        <p:spPr bwMode="auto">
          <a:xfrm>
            <a:off x="611188" y="1497013"/>
            <a:ext cx="1309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200" b="1" i="1">
                <a:solidFill>
                  <a:schemeClr val="accent1"/>
                </a:solidFill>
                <a:latin typeface="Calibri" pitchFamily="34" charset="0"/>
              </a:rPr>
              <a:t>ПРЕИМУЩЕСТВА</a:t>
            </a:r>
          </a:p>
        </p:txBody>
      </p:sp>
      <p:sp>
        <p:nvSpPr>
          <p:cNvPr id="99331" name="TextBox 28"/>
          <p:cNvSpPr txBox="1">
            <a:spLocks noChangeArrowheads="1"/>
          </p:cNvSpPr>
          <p:nvPr/>
        </p:nvSpPr>
        <p:spPr bwMode="auto">
          <a:xfrm>
            <a:off x="2381250" y="538163"/>
            <a:ext cx="242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" y="528638"/>
            <a:ext cx="27384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Применяемые двигатели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+mn-cs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71500" y="963613"/>
            <a:ext cx="273843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9337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2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EE4BC73-3CAB-43E5-B2C2-2D77D55CA095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8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14060" y="178200"/>
            <a:ext cx="4459515" cy="12850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Высокая производительность, надежность и экономичность</a:t>
            </a:r>
          </a:p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/>
              <a:t>самосвалов серии БЕЛАЗ-7558 обеспечивается применением высокоэффективных  дизельных двигателей, электромеханической трансмиссии переменного тока, регулируемых аксиально-поршневых насосов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850" y="1712913"/>
            <a:ext cx="4032250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Оптимальная мощность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Электронная система управления и диагностики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Оптимальное согласование с электромеханической трансмиссией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Низкий уровень шума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Низкий расход горюче-смазочных материалов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Большие интервалы между ТО, простое техобслуживание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Микропроцессорная система обеспечивает эффективное сочетание производительности и экономичности.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Предупреждение критических ситуаций, которые могли бы привести к повреждению оборудования.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Повышенная надежность и увеличенная долговечность.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Опережающее ограничение мощности.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Самодиагностика, существенно облегчающая и упрощающая техническое обслуживание.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Стандартный интерфейс для внешнего подключения системы.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Система диагностики на базе персонального компьютера для сервисных техников.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Система предварительной смазки, уменьшает износ при запуске и увеличивает ресурс.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462588" y="1700808"/>
          <a:ext cx="3502025" cy="3609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835">
                  <a:extLst>
                    <a:ext uri="{9D8B030D-6E8A-4147-A177-3AD203B41FA5}"/>
                  </a:extLst>
                </a:gridCol>
                <a:gridCol w="1224190">
                  <a:extLst>
                    <a:ext uri="{9D8B030D-6E8A-4147-A177-3AD203B41FA5}"/>
                  </a:extLst>
                </a:gridCol>
              </a:tblGrid>
              <a:tr h="545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Характеристики двигателя *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266" marR="51266" marT="25633" marB="2563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БЕЛАЗ-7558</a:t>
                      </a:r>
                      <a:r>
                        <a:rPr lang="en-US" sz="1000" dirty="0" smtClean="0">
                          <a:latin typeface="Calibri" pitchFamily="34" charset="0"/>
                        </a:rPr>
                        <a:t>1</a:t>
                      </a:r>
                      <a:r>
                        <a:rPr lang="ru-RU" sz="1000" dirty="0" smtClean="0">
                          <a:latin typeface="+mn-lt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БЕЛАЗ-7558</a:t>
                      </a:r>
                      <a:r>
                        <a:rPr lang="en-US" sz="1000" dirty="0" smtClean="0">
                          <a:latin typeface="Calibri" pitchFamily="34" charset="0"/>
                        </a:rPr>
                        <a:t>3/</a:t>
                      </a:r>
                      <a:endParaRPr lang="ru-RU" sz="1000" dirty="0" smtClean="0"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Calibri" pitchFamily="34" charset="0"/>
                        </a:rPr>
                        <a:t>БЕЛАЗ-75585</a:t>
                      </a:r>
                      <a:r>
                        <a:rPr lang="en-US" sz="1000" dirty="0" smtClean="0">
                          <a:latin typeface="Calibri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Calibri" pitchFamily="34" charset="0"/>
                        </a:rPr>
                        <a:t>БЕЛАЗ-7558</a:t>
                      </a:r>
                      <a:r>
                        <a:rPr lang="en-US" sz="1000" dirty="0" smtClean="0">
                          <a:latin typeface="Calibri" pitchFamily="34" charset="0"/>
                        </a:rPr>
                        <a:t>F/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Calibri" pitchFamily="34" charset="0"/>
                        </a:rPr>
                        <a:t>БЕЛАЗ-7558</a:t>
                      </a:r>
                      <a:r>
                        <a:rPr lang="en-US" sz="1000" dirty="0" smtClean="0">
                          <a:latin typeface="Calibri" pitchFamily="34" charset="0"/>
                        </a:rPr>
                        <a:t>B/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Calibri" pitchFamily="34" charset="0"/>
                        </a:rPr>
                        <a:t>БЕЛАЗ-7558</a:t>
                      </a:r>
                      <a:r>
                        <a:rPr lang="en-US" sz="1000" dirty="0" smtClean="0">
                          <a:latin typeface="Calibri" pitchFamily="34" charset="0"/>
                        </a:rPr>
                        <a:t>D</a:t>
                      </a:r>
                      <a:endParaRPr lang="ru-RU" sz="1000" b="1" i="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51266" marR="51266" marT="25633" marB="25633" anchor="ctr"/>
                </a:tc>
                <a:extLst>
                  <a:ext uri="{0D108BD9-81ED-4DB2-BD59-A6C34878D82A}"/>
                </a:extLst>
              </a:tr>
              <a:tr h="3819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Модель двигателя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CUMMINS </a:t>
                      </a:r>
                      <a:endParaRPr kumimoji="0" lang="ru-RU" sz="1000" u="none" strike="noStrike" cap="none" normalizeH="0" baseline="0" dirty="0" smtClean="0">
                        <a:ln>
                          <a:noFill/>
                        </a:ln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QST 30-C/KTA 38-C*</a:t>
                      </a:r>
                      <a:endParaRPr lang="ru-RU" sz="1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51266" marR="51266" marT="25633" marB="25633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414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Номинальная мощность, при 1900 мин</a:t>
                      </a:r>
                      <a:r>
                        <a:rPr kumimoji="0" lang="ru-RU" sz="11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-1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, кВт (л.с.)</a:t>
                      </a:r>
                      <a:endParaRPr kumimoji="0" lang="ru-RU" sz="11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783 (1050)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895 (1200)**</a:t>
                      </a:r>
                      <a:endParaRPr lang="ru-RU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891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Мощность на маховике, кВт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734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414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Максимальный крутящий момент, при 1300 мин</a:t>
                      </a:r>
                      <a:r>
                        <a:rPr kumimoji="0" lang="ru-RU" sz="11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-1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, Н*м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4630</a:t>
                      </a:r>
                      <a:endParaRPr lang="en-US" sz="110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+mn-lt"/>
                        </a:rPr>
                        <a:t>4637*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34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Количество цилиндров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12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90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Рабочий объем цилиндров, л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30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243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Удельный расход топлива, г/кВт*ч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</a:rPr>
                        <a:t>199,</a:t>
                      </a:r>
                      <a:r>
                        <a:rPr lang="en-US" sz="1100" baseline="0" dirty="0" smtClean="0">
                          <a:latin typeface="+mn-lt"/>
                        </a:rPr>
                        <a:t> </a:t>
                      </a:r>
                      <a:r>
                        <a:rPr lang="en-US" sz="1100" dirty="0" smtClean="0">
                          <a:latin typeface="+mn-lt"/>
                        </a:rPr>
                        <a:t>208*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/>
                </a:extLst>
              </a:tr>
              <a:tr h="293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Уровень выбросов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266" marR="51266" marT="25633" marB="2563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itchFamily="34" charset="0"/>
                        </a:rPr>
                        <a:t>EPA Tier II</a:t>
                      </a:r>
                      <a:r>
                        <a:rPr lang="ru-RU" sz="1100" dirty="0" smtClean="0">
                          <a:latin typeface="Calibri" pitchFamily="34" charset="0"/>
                        </a:rPr>
                        <a:t>**</a:t>
                      </a:r>
                      <a:endParaRPr lang="ru-RU" sz="1100" dirty="0">
                        <a:latin typeface="Calibri" pitchFamily="34" charset="0"/>
                      </a:endParaRPr>
                    </a:p>
                  </a:txBody>
                  <a:tcPr marL="51266" marR="51266" marT="25633" marB="2563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399088" y="5445224"/>
            <a:ext cx="3421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900" dirty="0" smtClean="0">
                <a:latin typeface="+mn-lt"/>
                <a:cs typeface="Arial" charset="0"/>
              </a:rPr>
              <a:t>*</a:t>
            </a:r>
            <a:r>
              <a:rPr lang="en-US" sz="900" dirty="0" smtClean="0">
                <a:latin typeface="+mn-lt"/>
                <a:cs typeface="Arial" charset="0"/>
              </a:rPr>
              <a:t>KTA </a:t>
            </a:r>
            <a:r>
              <a:rPr lang="en-US" sz="900" dirty="0">
                <a:latin typeface="+mn-lt"/>
                <a:cs typeface="Arial" charset="0"/>
              </a:rPr>
              <a:t>38-C </a:t>
            </a:r>
            <a:r>
              <a:rPr lang="ru-RU" sz="900" dirty="0">
                <a:latin typeface="+mn-lt"/>
                <a:cs typeface="Arial" charset="0"/>
              </a:rPr>
              <a:t>для </a:t>
            </a:r>
            <a:r>
              <a:rPr lang="ru-RU" sz="900" dirty="0" smtClean="0">
                <a:latin typeface="+mn-lt"/>
                <a:cs typeface="Arial" charset="0"/>
              </a:rPr>
              <a:t>БЕЛАЗ-75583 </a:t>
            </a:r>
            <a:r>
              <a:rPr lang="ru-RU" sz="900" dirty="0" smtClean="0">
                <a:latin typeface="Calibri" pitchFamily="34" charset="0"/>
              </a:rPr>
              <a:t>**  для  </a:t>
            </a:r>
            <a:r>
              <a:rPr lang="en-US" sz="900" dirty="0" smtClean="0">
                <a:latin typeface="Calibri" pitchFamily="34" charset="0"/>
              </a:rPr>
              <a:t>QST 30-C</a:t>
            </a:r>
            <a:endParaRPr lang="ru-RU" sz="900" dirty="0" smtClean="0">
              <a:latin typeface="Calibri" pitchFamily="34" charset="0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ru-RU" sz="900" dirty="0" smtClean="0">
                <a:latin typeface="+mn-lt"/>
                <a:cs typeface="Arial" charset="0"/>
              </a:rPr>
              <a:t> </a:t>
            </a:r>
            <a:endParaRPr lang="ru-RU" sz="900" dirty="0">
              <a:latin typeface="+mn-lt"/>
              <a:cs typeface="Arial" charset="0"/>
            </a:endParaRPr>
          </a:p>
        </p:txBody>
      </p:sp>
      <p:pic>
        <p:nvPicPr>
          <p:cNvPr id="15" name="Рисунок 14" descr="qst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484784"/>
            <a:ext cx="1407410" cy="140741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56100"/>
            <a:ext cx="3132138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extBox 16"/>
          <p:cNvSpPr txBox="1">
            <a:spLocks noChangeArrowheads="1"/>
          </p:cNvSpPr>
          <p:nvPr/>
        </p:nvSpPr>
        <p:spPr bwMode="auto">
          <a:xfrm>
            <a:off x="2381250" y="538163"/>
            <a:ext cx="242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84213" y="1768475"/>
            <a:ext cx="3286125" cy="2493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Объем топливного бака – 1400 л, позволяет работать 16 – 20 часов без дозаправки, оснащены индикаторами уровня и системой быстрой заправки «</a:t>
            </a:r>
            <a:r>
              <a:rPr lang="ru-RU" sz="1200" dirty="0" err="1">
                <a:latin typeface="+mn-lt"/>
                <a:cs typeface="+mn-cs"/>
              </a:rPr>
              <a:t>Wiggins</a:t>
            </a:r>
            <a:r>
              <a:rPr lang="ru-RU" sz="1200" dirty="0">
                <a:latin typeface="+mn-lt"/>
                <a:cs typeface="+mn-cs"/>
              </a:rPr>
              <a:t>». </a:t>
            </a:r>
          </a:p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endParaRPr lang="ru-RU" sz="1200" dirty="0">
              <a:latin typeface="+mn-lt"/>
              <a:cs typeface="+mn-cs"/>
            </a:endParaRPr>
          </a:p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Выпуск отработавших газов осуществляется через платформу для обеспечения подогрева днища и бортов платформы и исключения замерзания груза в холодное время. Возможна  комплектация самосвалов   системой выпуска отработавших газов на сторону без обогрева платформы через глушители.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219700" y="3713163"/>
            <a:ext cx="371475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tabLst>
                <a:tab pos="0" algn="l"/>
              </a:tabLst>
              <a:defRPr/>
            </a:pPr>
            <a:r>
              <a:rPr lang="ru-RU" sz="1200" dirty="0">
                <a:latin typeface="+mn-lt"/>
                <a:cs typeface="+mn-cs"/>
              </a:rPr>
              <a:t>Двухконтурная система охлаждения с отдельными контурами охлаждения </a:t>
            </a:r>
            <a:r>
              <a:rPr lang="ru-RU" sz="1200" dirty="0" err="1">
                <a:latin typeface="+mn-lt"/>
                <a:cs typeface="+mn-cs"/>
              </a:rPr>
              <a:t>наддувочного</a:t>
            </a:r>
            <a:r>
              <a:rPr lang="ru-RU" sz="1200" dirty="0">
                <a:latin typeface="+mn-lt"/>
                <a:cs typeface="+mn-cs"/>
              </a:rPr>
              <a:t> воздуха и собственно двигателя позволяет эксплуатировать самосвалы в различных климатических условиях      от -50</a:t>
            </a:r>
            <a:r>
              <a:rPr lang="ru-RU" sz="1200" baseline="30000" dirty="0">
                <a:latin typeface="+mn-lt"/>
                <a:cs typeface="+mn-cs"/>
              </a:rPr>
              <a:t>О</a:t>
            </a:r>
            <a:r>
              <a:rPr lang="ru-RU" sz="1200" dirty="0">
                <a:latin typeface="+mn-lt"/>
                <a:cs typeface="+mn-cs"/>
              </a:rPr>
              <a:t>С до +50</a:t>
            </a:r>
            <a:r>
              <a:rPr lang="ru-RU" sz="1200" baseline="30000" dirty="0">
                <a:latin typeface="+mn-lt"/>
                <a:cs typeface="+mn-cs"/>
              </a:rPr>
              <a:t>О</a:t>
            </a:r>
            <a:r>
              <a:rPr lang="ru-RU" sz="1200" dirty="0">
                <a:latin typeface="+mn-lt"/>
                <a:cs typeface="+mn-cs"/>
              </a:rPr>
              <a:t>С.</a:t>
            </a:r>
          </a:p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endParaRPr lang="ru-RU" sz="1200" dirty="0">
              <a:latin typeface="+mn-lt"/>
              <a:cs typeface="+mn-cs"/>
            </a:endParaRPr>
          </a:p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/>
            </a:pPr>
            <a:r>
              <a:rPr lang="ru-RU" sz="1200" dirty="0">
                <a:latin typeface="+mn-lt"/>
                <a:cs typeface="+mn-cs"/>
              </a:rPr>
              <a:t>Трехступенчатый воздушный фильтр, который имеет  первую ступень очистки инерционного типа, вторую – фильтрующий элемент сухого типа и третью – предохранительный фильтрующий элемент сухого типа обеспечивает степень очистки более 99,9%.</a:t>
            </a:r>
          </a:p>
        </p:txBody>
      </p:sp>
      <p:pic>
        <p:nvPicPr>
          <p:cNvPr id="100358" name="Рисунок 15" descr="75581-0000010_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033463"/>
            <a:ext cx="27432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1538" y="4292600"/>
            <a:ext cx="172243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731838"/>
            <a:ext cx="1193800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03250" y="520700"/>
            <a:ext cx="23606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Основные системы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двигателя самосвала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08013" y="1241425"/>
            <a:ext cx="2339975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0" y="6327775"/>
            <a:ext cx="2411413" cy="53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00338" y="6318250"/>
            <a:ext cx="6443662" cy="539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0365" name="Picture 1" descr="D:\Натали\картинки\Рисунок2.png"/>
          <p:cNvPicPr>
            <a:picLocks noChangeAspect="1" noChangeArrowheads="1"/>
          </p:cNvPicPr>
          <p:nvPr/>
        </p:nvPicPr>
        <p:blipFill>
          <a:blip r:embed="rId6" cstate="print"/>
          <a:srcRect t="-13072" b="48824"/>
          <a:stretch>
            <a:fillRect/>
          </a:stretch>
        </p:blipFill>
        <p:spPr bwMode="auto">
          <a:xfrm>
            <a:off x="6991350" y="6453188"/>
            <a:ext cx="19034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6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-7938" y="6453188"/>
            <a:ext cx="533401" cy="381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029AED1-5EBD-4A57-BC51-24BC0168CBCD}" type="slidenum">
              <a:rPr lang="ru-RU" altLang="ru-RU" sz="900">
                <a:solidFill>
                  <a:schemeClr val="bg1"/>
                </a:solidFill>
                <a:cs typeface="Arial" pitchFamily="34" charset="0"/>
              </a:rPr>
              <a:pPr/>
              <a:t>9</a:t>
            </a:fld>
            <a:endParaRPr lang="ru-RU" altLang="ru-RU" sz="90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_helga">
  <a:themeElements>
    <a:clrScheme name="Другая 14">
      <a:dk1>
        <a:sysClr val="windowText" lastClr="000000"/>
      </a:dk1>
      <a:lt1>
        <a:sysClr val="window" lastClr="FFFFFF"/>
      </a:lt1>
      <a:dk2>
        <a:srgbClr val="FFFFFF"/>
      </a:dk2>
      <a:lt2>
        <a:srgbClr val="EBDDC3"/>
      </a:lt2>
      <a:accent1>
        <a:srgbClr val="08237A"/>
      </a:accent1>
      <a:accent2>
        <a:srgbClr val="B7C7FA"/>
      </a:accent2>
      <a:accent3>
        <a:srgbClr val="A5AB81"/>
      </a:accent3>
      <a:accent4>
        <a:srgbClr val="FBD639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10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4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5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6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7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8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9.xml><?xml version="1.0" encoding="utf-8"?>
<a:themeOverride xmlns:a="http://schemas.openxmlformats.org/drawingml/2006/main">
  <a:clrScheme name="Другая 14">
    <a:dk1>
      <a:sysClr val="windowText" lastClr="000000"/>
    </a:dk1>
    <a:lt1>
      <a:sysClr val="window" lastClr="FFFFFF"/>
    </a:lt1>
    <a:dk2>
      <a:srgbClr val="FFFFFF"/>
    </a:dk2>
    <a:lt2>
      <a:srgbClr val="EBDDC3"/>
    </a:lt2>
    <a:accent1>
      <a:srgbClr val="08237A"/>
    </a:accent1>
    <a:accent2>
      <a:srgbClr val="B7C7FA"/>
    </a:accent2>
    <a:accent3>
      <a:srgbClr val="A5AB81"/>
    </a:accent3>
    <a:accent4>
      <a:srgbClr val="FBD639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0</TotalTime>
  <Words>3633</Words>
  <Application>Microsoft Office PowerPoint</Application>
  <PresentationFormat>Экран (4:3)</PresentationFormat>
  <Paragraphs>693</Paragraphs>
  <Slides>39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59" baseType="lpstr">
      <vt:lpstr>Calibri</vt:lpstr>
      <vt:lpstr>Symbol</vt:lpstr>
      <vt:lpstr>Tw Cen MT</vt:lpstr>
      <vt:lpstr>Segoe UI</vt:lpstr>
      <vt:lpstr>Arial</vt:lpstr>
      <vt:lpstr>Wingdings 2</vt:lpstr>
      <vt:lpstr>Wingdings</vt:lpstr>
      <vt:lpstr>Тема_helga</vt:lpstr>
      <vt:lpstr>1_Тема_helga</vt:lpstr>
      <vt:lpstr>2_Тема_helga</vt:lpstr>
      <vt:lpstr>3_Тема_helga</vt:lpstr>
      <vt:lpstr>4_Тема_helga</vt:lpstr>
      <vt:lpstr>5_Тема_helga</vt:lpstr>
      <vt:lpstr>7_Тема_helga</vt:lpstr>
      <vt:lpstr>8_Тема_helga</vt:lpstr>
      <vt:lpstr>9_Тема_helga</vt:lpstr>
      <vt:lpstr>10_Тема_helga</vt:lpstr>
      <vt:lpstr>6_Тема_helga</vt:lpstr>
      <vt:lpstr>Лист Microsoft Excel 97-2003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BelAZ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lipinskaya</dc:creator>
  <cp:lastModifiedBy>user</cp:lastModifiedBy>
  <cp:revision>1157</cp:revision>
  <cp:lastPrinted>2016-08-09T06:21:01Z</cp:lastPrinted>
  <dcterms:created xsi:type="dcterms:W3CDTF">2010-06-10T07:49:57Z</dcterms:created>
  <dcterms:modified xsi:type="dcterms:W3CDTF">2020-05-29T05:57:08Z</dcterms:modified>
</cp:coreProperties>
</file>